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34"/>
  </p:notesMasterIdLst>
  <p:sldIdLst>
    <p:sldId id="282" r:id="rId5"/>
    <p:sldId id="257" r:id="rId6"/>
    <p:sldId id="258" r:id="rId7"/>
    <p:sldId id="261" r:id="rId8"/>
    <p:sldId id="291" r:id="rId9"/>
    <p:sldId id="267" r:id="rId10"/>
    <p:sldId id="283" r:id="rId11"/>
    <p:sldId id="288" r:id="rId12"/>
    <p:sldId id="294" r:id="rId13"/>
    <p:sldId id="293" r:id="rId14"/>
    <p:sldId id="292" r:id="rId15"/>
    <p:sldId id="290" r:id="rId16"/>
    <p:sldId id="284" r:id="rId17"/>
    <p:sldId id="301" r:id="rId18"/>
    <p:sldId id="295" r:id="rId19"/>
    <p:sldId id="296" r:id="rId20"/>
    <p:sldId id="298" r:id="rId21"/>
    <p:sldId id="299" r:id="rId22"/>
    <p:sldId id="300" r:id="rId23"/>
    <p:sldId id="256" r:id="rId24"/>
    <p:sldId id="303" r:id="rId25"/>
    <p:sldId id="304" r:id="rId26"/>
    <p:sldId id="305" r:id="rId27"/>
    <p:sldId id="306" r:id="rId28"/>
    <p:sldId id="307" r:id="rId29"/>
    <p:sldId id="302" r:id="rId30"/>
    <p:sldId id="285" r:id="rId31"/>
    <p:sldId id="275" r:id="rId32"/>
    <p:sldId id="276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54">
          <p15:clr>
            <a:srgbClr val="A4A3A4"/>
          </p15:clr>
        </p15:guide>
        <p15:guide id="2" pos="688">
          <p15:clr>
            <a:srgbClr val="A4A3A4"/>
          </p15:clr>
        </p15:guide>
        <p15:guide id="3" orient="horz" pos="3997">
          <p15:clr>
            <a:srgbClr val="A4A3A4"/>
          </p15:clr>
        </p15:guide>
        <p15:guide id="4" pos="7355">
          <p15:clr>
            <a:srgbClr val="A4A3A4"/>
          </p15:clr>
        </p15:guide>
        <p15:guide id="5" pos="3840">
          <p15:clr>
            <a:srgbClr val="A4A3A4"/>
          </p15:clr>
        </p15:guide>
        <p15:guide id="6" orient="horz" pos="4065">
          <p15:clr>
            <a:srgbClr val="A4A3A4"/>
          </p15:clr>
        </p15:guide>
        <p15:guide id="7" pos="1980">
          <p15:clr>
            <a:srgbClr val="A4A3A4"/>
          </p15:clr>
        </p15:guide>
        <p15:guide id="8" orient="horz" pos="686">
          <p15:clr>
            <a:srgbClr val="A4A3A4"/>
          </p15:clr>
        </p15:guide>
        <p15:guide id="9" orient="horz" pos="232">
          <p15:clr>
            <a:srgbClr val="A4A3A4"/>
          </p15:clr>
        </p15:guide>
        <p15:guide id="10" pos="2275">
          <p15:clr>
            <a:srgbClr val="A4A3A4"/>
          </p15:clr>
        </p15:guide>
        <p15:guide id="11" pos="5790">
          <p15:clr>
            <a:srgbClr val="A4A3A4"/>
          </p15:clr>
        </p15:guide>
        <p15:guide id="12" orient="horz" pos="4156">
          <p15:clr>
            <a:srgbClr val="A4A3A4"/>
          </p15:clr>
        </p15:guide>
        <p15:guide id="13" orient="horz" pos="3657">
          <p15:clr>
            <a:srgbClr val="A4A3A4"/>
          </p15:clr>
        </p15:guide>
        <p15:guide id="14" pos="234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hFeZ9bPB5pZ+vMpCVUqb0ZtJqU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262"/>
    <a:srgbClr val="FA2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4"/>
    <p:restoredTop sz="94636"/>
  </p:normalViewPr>
  <p:slideViewPr>
    <p:cSldViewPr snapToGrid="0">
      <p:cViewPr varScale="1">
        <p:scale>
          <a:sx n="98" d="100"/>
          <a:sy n="98" d="100"/>
        </p:scale>
        <p:origin x="114" y="72"/>
      </p:cViewPr>
      <p:guideLst>
        <p:guide orient="horz" pos="2954"/>
        <p:guide pos="688"/>
        <p:guide orient="horz" pos="3997"/>
        <p:guide pos="7355"/>
        <p:guide pos="3840"/>
        <p:guide orient="horz" pos="4065"/>
        <p:guide pos="1980"/>
        <p:guide orient="horz" pos="686"/>
        <p:guide orient="horz" pos="232"/>
        <p:guide pos="2275"/>
        <p:guide pos="5790"/>
        <p:guide orient="horz" pos="4156"/>
        <p:guide orient="horz" pos="3657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customschemas.google.com/relationships/presentationmetadata" Target="meta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5" name="Google Shape;24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7214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Show some files</a:t>
            </a:r>
            <a:endParaRPr dirty="0"/>
          </a:p>
        </p:txBody>
      </p:sp>
      <p:sp>
        <p:nvSpPr>
          <p:cNvPr id="337" name="Google Shape;3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883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9" name="Google Shape;28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1883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3896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9" name="Google Shape;28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383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54ca4c097_0_1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554ca4c09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4584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5ed9889a8_0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55ed9889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1154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5ed9889a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5ed9889a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521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5ed9889a8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5ed9889a8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45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571da73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571da73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150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5" name="Google Shape;24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2" name="Google Shape;25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en-GB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70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9" name="Google Shape;28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810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9" name="Google Shape;28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466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dirty="0" err="1" smtClean="0"/>
              <a:t>Th</a:t>
            </a:r>
            <a:endParaRPr dirty="0"/>
          </a:p>
        </p:txBody>
      </p:sp>
      <p:sp>
        <p:nvSpPr>
          <p:cNvPr id="400" name="Google Shape;400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08" name="Google Shape;40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261" name="Google Shape;26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 smtClean="0"/>
              <a:t>Let’s ask Google…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9" name="Google Shape;28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Learning something from our data, through</a:t>
            </a:r>
            <a:r>
              <a:rPr lang="en-US" baseline="0" dirty="0" smtClean="0"/>
              <a:t> a process of interpretation, mindful that the data may have limitations</a:t>
            </a:r>
            <a:endParaRPr dirty="0"/>
          </a:p>
        </p:txBody>
      </p:sp>
      <p:sp>
        <p:nvSpPr>
          <p:cNvPr id="337" name="Google Shape;3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2340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Penultimate step in a ‘data processing pipeline’</a:t>
            </a:r>
            <a:endParaRPr dirty="0"/>
          </a:p>
        </p:txBody>
      </p:sp>
      <p:sp>
        <p:nvSpPr>
          <p:cNvPr id="337" name="Google Shape;3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9" name="Google Shape;28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7581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The scattering data is but one element of a potentially much larger set of information</a:t>
            </a:r>
            <a:endParaRPr dirty="0"/>
          </a:p>
        </p:txBody>
      </p:sp>
      <p:sp>
        <p:nvSpPr>
          <p:cNvPr id="337" name="Google Shape;3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1352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7" name="Google Shape;3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0119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rder">
  <p:cSld name="Title and Bor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1714500" y="419695"/>
            <a:ext cx="8762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26E"/>
              </a:buClr>
              <a:buSzPts val="2300"/>
              <a:buFont typeface="Tahoma"/>
              <a:buNone/>
              <a:defRPr sz="3067">
                <a:solidFill>
                  <a:srgbClr val="24526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10914496" y="7072312"/>
            <a:ext cx="6532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3067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3067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3067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3067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3067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3067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3067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3067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ahoma"/>
              <a:buNone/>
              <a:defRPr sz="3067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353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solidFill>
          <a:srgbClr val="FFFF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8C8C9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C8C9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C8C9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C8C9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C8C9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9C"/>
              </a:buClr>
              <a:buSzPts val="1600"/>
              <a:buNone/>
              <a:defRPr sz="1600">
                <a:solidFill>
                  <a:srgbClr val="8C8C9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9C"/>
              </a:buClr>
              <a:buSzPts val="1600"/>
              <a:buNone/>
              <a:defRPr sz="1600">
                <a:solidFill>
                  <a:srgbClr val="8C8C9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9C"/>
              </a:buClr>
              <a:buSzPts val="1600"/>
              <a:buNone/>
              <a:defRPr sz="1600">
                <a:solidFill>
                  <a:srgbClr val="8C8C9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9C"/>
              </a:buClr>
              <a:buSzPts val="1600"/>
              <a:buNone/>
              <a:defRPr sz="1600">
                <a:solidFill>
                  <a:srgbClr val="8C8C9C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▪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▪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" name="Google Shape;15;p2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7200" y="5558400"/>
            <a:ext cx="2352675" cy="121348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657">
          <p15:clr>
            <a:srgbClr val="F26B43"/>
          </p15:clr>
        </p15:guide>
        <p15:guide id="4" orient="horz" pos="3997">
          <p15:clr>
            <a:srgbClr val="F26B43"/>
          </p15:clr>
        </p15:guide>
        <p15:guide id="5" orient="horz" pos="4156">
          <p15:clr>
            <a:srgbClr val="F26B43"/>
          </p15:clr>
        </p15:guide>
        <p15:guide id="6" pos="166">
          <p15:clr>
            <a:srgbClr val="F26B43"/>
          </p15:clr>
        </p15:guide>
        <p15:guide id="7" pos="778">
          <p15:clr>
            <a:srgbClr val="F26B43"/>
          </p15:clr>
        </p15:guide>
        <p15:guide id="8" pos="1504">
          <p15:clr>
            <a:srgbClr val="F26B43"/>
          </p15:clr>
        </p15:guide>
        <p15:guide id="9" orient="horz" pos="406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www.cansas.org/formats/canSAS1d/1.1/doc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hdfgroup.org/downloads/hdfview/" TargetMode="External"/><Relationship Id="rId5" Type="http://schemas.openxmlformats.org/officeDocument/2006/relationships/hyperlink" Target="https://www.nexusformat.org/" TargetMode="External"/><Relationship Id="rId4" Type="http://schemas.openxmlformats.org/officeDocument/2006/relationships/hyperlink" Target="http://www.cansas.org/wgwiki/index.php/NXcanSA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is.stfc.ac.uk/Pages/SANSdataanalysisOverview.aspx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://github.com/SasView" TargetMode="External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hyperlink" Target="http://trac.sasview.org/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www.sasview.org/" TargetMode="External"/><Relationship Id="rId9" Type="http://schemas.openxmlformats.org/officeDocument/2006/relationships/hyperlink" Target="http://build.sasview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communities/sasview-analysi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bumps/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asview.org/docs/user/qtgui/Perspectives/Fitting/optimizer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://www.cansas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458" y="4827600"/>
            <a:ext cx="648970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275" y="155575"/>
            <a:ext cx="3619500" cy="186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237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"/>
          <p:cNvSpPr txBox="1"/>
          <p:nvPr/>
        </p:nvSpPr>
        <p:spPr>
          <a:xfrm>
            <a:off x="403341" y="345182"/>
            <a:ext cx="656782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GB" sz="4400" b="1" i="0" u="none" strike="noStrike" cap="none" dirty="0" smtClean="0">
                <a:solidFill>
                  <a:srgbClr val="2E2D62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GB" sz="4400" b="1" i="0" u="none" strike="noStrike" cap="none" dirty="0" err="1" smtClean="0">
                <a:solidFill>
                  <a:srgbClr val="2E2D62"/>
                </a:solidFill>
                <a:latin typeface="Arial"/>
                <a:ea typeface="Arial"/>
                <a:cs typeface="Arial"/>
                <a:sym typeface="Arial"/>
              </a:rPr>
              <a:t>CanSAS</a:t>
            </a:r>
            <a:r>
              <a:rPr lang="en-GB" sz="4400" b="1" i="0" u="none" strike="noStrike" cap="none" dirty="0" smtClean="0">
                <a:solidFill>
                  <a:srgbClr val="2E2D62"/>
                </a:solidFill>
                <a:latin typeface="Arial"/>
                <a:ea typeface="Arial"/>
                <a:cs typeface="Arial"/>
                <a:sym typeface="Arial"/>
              </a:rPr>
              <a:t> Standards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73767"/>
            <a:ext cx="5157787" cy="823912"/>
          </a:xfrm>
        </p:spPr>
        <p:txBody>
          <a:bodyPr/>
          <a:lstStyle/>
          <a:p>
            <a:r>
              <a:rPr lang="en-US" dirty="0" smtClean="0"/>
              <a:t>CanSAS1D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839788" y="2097679"/>
            <a:ext cx="5157787" cy="3684588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1.0 released May 2009</a:t>
            </a:r>
          </a:p>
          <a:p>
            <a:r>
              <a:rPr lang="en-US" dirty="0"/>
              <a:t>v</a:t>
            </a:r>
            <a:r>
              <a:rPr lang="en-US" dirty="0" smtClean="0"/>
              <a:t>1.1 released Mar 2013</a:t>
            </a:r>
          </a:p>
          <a:p>
            <a:r>
              <a:rPr lang="en-US" dirty="0" smtClean="0"/>
              <a:t>for</a:t>
            </a:r>
            <a:r>
              <a:rPr lang="en-US" dirty="0"/>
              <a:t> 1D</a:t>
            </a:r>
            <a:r>
              <a:rPr lang="en-US" dirty="0" smtClean="0"/>
              <a:t> </a:t>
            </a:r>
            <a:r>
              <a:rPr lang="en-US" i="1" u="sng" dirty="0" smtClean="0"/>
              <a:t>reduced</a:t>
            </a:r>
            <a:r>
              <a:rPr lang="en-US" dirty="0" smtClean="0"/>
              <a:t> data only</a:t>
            </a:r>
          </a:p>
          <a:p>
            <a:r>
              <a:rPr lang="en-US" dirty="0" smtClean="0"/>
              <a:t>XML-based (.xml)</a:t>
            </a:r>
          </a:p>
          <a:p>
            <a:r>
              <a:rPr lang="en-US" dirty="0"/>
              <a:t>s</a:t>
            </a:r>
            <a:r>
              <a:rPr lang="en-US" dirty="0" smtClean="0"/>
              <a:t>till human-readable</a:t>
            </a:r>
          </a:p>
          <a:p>
            <a:pPr marL="114300" indent="0">
              <a:buNone/>
            </a:pPr>
            <a:endParaRPr lang="en-US" sz="1800" dirty="0" smtClean="0"/>
          </a:p>
          <a:p>
            <a:pPr marL="114300" indent="0">
              <a:buNone/>
            </a:pPr>
            <a:r>
              <a:rPr lang="en-GB" sz="1600" dirty="0">
                <a:hlinkClick r:id="rId3"/>
              </a:rPr>
              <a:t>http://www.cansas.org/formats/canSAS1d/1.1/doc</a:t>
            </a:r>
            <a:r>
              <a:rPr lang="en-GB" sz="1600" dirty="0" smtClean="0">
                <a:hlinkClick r:id="rId3"/>
              </a:rPr>
              <a:t>/</a:t>
            </a:r>
            <a:r>
              <a:rPr lang="en-GB" sz="1600" dirty="0" smtClean="0"/>
              <a:t> </a:t>
            </a:r>
            <a:endParaRPr lang="en-GB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6172200" y="1273767"/>
            <a:ext cx="5183188" cy="823912"/>
          </a:xfrm>
        </p:spPr>
        <p:txBody>
          <a:bodyPr/>
          <a:lstStyle/>
          <a:p>
            <a:r>
              <a:rPr lang="en-US" dirty="0" err="1" smtClean="0"/>
              <a:t>NXcanSAS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"/>
          </p:nvPr>
        </p:nvSpPr>
        <p:spPr>
          <a:xfrm>
            <a:off x="6172200" y="2097678"/>
            <a:ext cx="5183188" cy="4203533"/>
          </a:xfrm>
        </p:spPr>
        <p:txBody>
          <a:bodyPr>
            <a:normAutofit/>
          </a:bodyPr>
          <a:lstStyle/>
          <a:p>
            <a:r>
              <a:rPr lang="en-US" dirty="0"/>
              <a:t>v</a:t>
            </a:r>
            <a:r>
              <a:rPr lang="en-US" dirty="0" smtClean="0"/>
              <a:t>1.0 released Jan 2017</a:t>
            </a:r>
          </a:p>
          <a:p>
            <a:r>
              <a:rPr lang="en-US" dirty="0"/>
              <a:t>f</a:t>
            </a:r>
            <a:r>
              <a:rPr lang="en-US" dirty="0" smtClean="0"/>
              <a:t>or </a:t>
            </a:r>
            <a:r>
              <a:rPr lang="en-US" dirty="0" err="1" smtClean="0"/>
              <a:t>nD</a:t>
            </a:r>
            <a:r>
              <a:rPr lang="en-US" dirty="0" smtClean="0"/>
              <a:t> </a:t>
            </a:r>
            <a:r>
              <a:rPr lang="en-US" i="1" u="sng" dirty="0" smtClean="0"/>
              <a:t>reduced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HDF5-based (.h5)</a:t>
            </a:r>
          </a:p>
          <a:p>
            <a:r>
              <a:rPr lang="en-US" dirty="0" err="1" smtClean="0"/>
              <a:t>NeXus</a:t>
            </a:r>
            <a:r>
              <a:rPr lang="en-US" dirty="0" smtClean="0"/>
              <a:t>-structured</a:t>
            </a:r>
          </a:p>
          <a:p>
            <a:r>
              <a:rPr lang="en-US" dirty="0"/>
              <a:t>n</a:t>
            </a:r>
            <a:r>
              <a:rPr lang="en-US" dirty="0" smtClean="0"/>
              <a:t>ot human-readable</a:t>
            </a:r>
          </a:p>
          <a:p>
            <a:pPr marL="114300" indent="0">
              <a:buNone/>
            </a:pPr>
            <a:endParaRPr lang="en-US" sz="1800" dirty="0" smtClean="0"/>
          </a:p>
          <a:p>
            <a:pPr marL="114300" indent="0">
              <a:buNone/>
            </a:pPr>
            <a:r>
              <a:rPr lang="en-GB" sz="1600" dirty="0">
                <a:hlinkClick r:id="rId4"/>
              </a:rPr>
              <a:t>http://</a:t>
            </a:r>
            <a:r>
              <a:rPr lang="en-GB" sz="1600" dirty="0" smtClean="0">
                <a:hlinkClick r:id="rId4"/>
              </a:rPr>
              <a:t>www.cansas.org/wgwiki/index.php/NXcanSAS</a:t>
            </a:r>
            <a:endParaRPr lang="en-GB" sz="1600" dirty="0" smtClean="0"/>
          </a:p>
          <a:p>
            <a:pPr marL="114300" indent="0">
              <a:buNone/>
            </a:pPr>
            <a:r>
              <a:rPr lang="en-GB" sz="1600" dirty="0">
                <a:hlinkClick r:id="rId5"/>
              </a:rPr>
              <a:t>https://www.nexusformat.org</a:t>
            </a:r>
            <a:r>
              <a:rPr lang="en-GB" sz="1600" dirty="0" smtClean="0">
                <a:hlinkClick r:id="rId5"/>
              </a:rPr>
              <a:t>/</a:t>
            </a:r>
            <a:endParaRPr lang="en-GB" sz="1600" dirty="0" smtClean="0"/>
          </a:p>
          <a:p>
            <a:pPr marL="114300" indent="0">
              <a:buNone/>
            </a:pPr>
            <a:r>
              <a:rPr lang="en-GB" sz="1600" dirty="0">
                <a:hlinkClick r:id="rId6"/>
              </a:rPr>
              <a:t>https://www.hdfgroup.org/downloads/hdfview</a:t>
            </a:r>
            <a:r>
              <a:rPr lang="en-GB" sz="1600" dirty="0" smtClean="0">
                <a:hlinkClick r:id="rId6"/>
              </a:rPr>
              <a:t>/</a:t>
            </a:r>
            <a:r>
              <a:rPr lang="en-GB" sz="1600" dirty="0" smtClean="0"/>
              <a:t> (free!) </a:t>
            </a:r>
            <a:endParaRPr lang="en-GB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10239468" y="4187086"/>
            <a:ext cx="1729343" cy="856000"/>
            <a:chOff x="10239468" y="4350040"/>
            <a:chExt cx="1729343" cy="856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39468" y="4350040"/>
              <a:ext cx="1638813" cy="327762"/>
            </a:xfrm>
            <a:prstGeom prst="rect">
              <a:avLst/>
            </a:prstGeom>
          </p:spPr>
        </p:pic>
        <p:pic>
          <p:nvPicPr>
            <p:cNvPr id="1026" name="Picture 2" descr="java-logo.jpg | Import.i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2199" y="4693425"/>
              <a:ext cx="836612" cy="512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617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"/>
          <p:cNvSpPr txBox="1"/>
          <p:nvPr/>
        </p:nvSpPr>
        <p:spPr>
          <a:xfrm>
            <a:off x="970993" y="3189600"/>
            <a:ext cx="512199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1" i="0" u="none" strike="noStrike" cap="none" dirty="0" smtClean="0">
                <a:solidFill>
                  <a:srgbClr val="2E2D62"/>
                </a:solidFill>
                <a:latin typeface="Arial"/>
                <a:ea typeface="Arial"/>
                <a:cs typeface="Arial"/>
                <a:sym typeface="Arial"/>
              </a:rPr>
              <a:t>Options for SAS Data Analysis</a:t>
            </a:r>
            <a:endParaRPr sz="4800" b="1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6"/>
          <p:cNvPicPr preferRelativeResize="0"/>
          <p:nvPr/>
        </p:nvPicPr>
        <p:blipFill rotWithShape="1">
          <a:blip r:embed="rId4">
            <a:alphaModFix/>
          </a:blip>
          <a:srcRect t="-7583" r="5271" b="21301"/>
          <a:stretch/>
        </p:blipFill>
        <p:spPr>
          <a:xfrm>
            <a:off x="4075838" y="4533898"/>
            <a:ext cx="8116162" cy="235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200" y="140400"/>
            <a:ext cx="3619500" cy="186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428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"/>
          <p:cNvSpPr/>
          <p:nvPr/>
        </p:nvSpPr>
        <p:spPr>
          <a:xfrm>
            <a:off x="4857107" y="5978198"/>
            <a:ext cx="696226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GB" sz="1800" dirty="0">
                <a:solidFill>
                  <a:srgbClr val="626262"/>
                </a:solidFill>
                <a:hlinkClick r:id="rId3"/>
              </a:rPr>
              <a:t>https://www.isis.stfc.ac.uk/Pages/SANSdataanalysisOverview.aspx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2"/>
          <p:cNvSpPr txBox="1"/>
          <p:nvPr/>
        </p:nvSpPr>
        <p:spPr>
          <a:xfrm>
            <a:off x="403341" y="345182"/>
            <a:ext cx="635645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dirty="0" smtClean="0">
                <a:solidFill>
                  <a:srgbClr val="2E2D62"/>
                </a:solidFill>
              </a:rPr>
              <a:t>Many Options!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016" y="570365"/>
            <a:ext cx="7188449" cy="5139328"/>
          </a:xfrm>
          <a:prstGeom prst="rect">
            <a:avLst/>
          </a:prstGeom>
        </p:spPr>
      </p:pic>
      <p:sp>
        <p:nvSpPr>
          <p:cNvPr id="5" name="Google Shape;361;p15"/>
          <p:cNvSpPr/>
          <p:nvPr/>
        </p:nvSpPr>
        <p:spPr>
          <a:xfrm>
            <a:off x="427466" y="1401194"/>
            <a:ext cx="4226016" cy="182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1E5DF8"/>
                </a:solidFill>
                <a:latin typeface="Arial"/>
                <a:ea typeface="Arial"/>
                <a:cs typeface="Arial"/>
                <a:sym typeface="Arial"/>
              </a:rPr>
              <a:t>But: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626262"/>
                </a:solidFill>
              </a:rPr>
              <a:t>n</a:t>
            </a:r>
            <a:r>
              <a:rPr lang="en-US" sz="2400" b="0" i="0" u="none" strike="noStrike" cap="none" dirty="0" smtClean="0">
                <a:solidFill>
                  <a:srgbClr val="626262"/>
                </a:solidFill>
                <a:latin typeface="Arial"/>
                <a:ea typeface="Arial"/>
                <a:cs typeface="Arial"/>
                <a:sym typeface="Arial"/>
              </a:rPr>
              <a:t>ot every option is needed every time!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  <a:buFont typeface="Arial"/>
              <a:buChar char="•"/>
            </a:pPr>
            <a:r>
              <a:rPr lang="en-US" sz="2400" dirty="0" smtClean="0">
                <a:solidFill>
                  <a:srgbClr val="626262"/>
                </a:solidFill>
              </a:rPr>
              <a:t>o</a:t>
            </a:r>
            <a:r>
              <a:rPr lang="en-US" sz="2400" b="0" i="0" u="none" strike="noStrike" cap="none" dirty="0" smtClean="0">
                <a:solidFill>
                  <a:srgbClr val="626262"/>
                </a:solidFill>
                <a:latin typeface="Arial"/>
                <a:ea typeface="Arial"/>
                <a:cs typeface="Arial"/>
                <a:sym typeface="Arial"/>
              </a:rPr>
              <a:t>ften one option will suffice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61;p15"/>
          <p:cNvSpPr/>
          <p:nvPr/>
        </p:nvSpPr>
        <p:spPr>
          <a:xfrm>
            <a:off x="425965" y="3436712"/>
            <a:ext cx="4226016" cy="182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 smtClean="0">
                <a:solidFill>
                  <a:srgbClr val="1E5DF8"/>
                </a:solidFill>
              </a:rPr>
              <a:t>Influences: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26262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626262"/>
                </a:solidFill>
              </a:rPr>
              <a:t>w</a:t>
            </a:r>
            <a:r>
              <a:rPr lang="en-US" sz="2400" dirty="0" smtClean="0">
                <a:solidFill>
                  <a:srgbClr val="626262"/>
                </a:solidFill>
              </a:rPr>
              <a:t>hat you want to know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626262"/>
                </a:solidFill>
              </a:rPr>
              <a:t>t</a:t>
            </a:r>
            <a:r>
              <a:rPr lang="en-US" sz="2400" dirty="0" smtClean="0">
                <a:solidFill>
                  <a:srgbClr val="626262"/>
                </a:solidFill>
              </a:rPr>
              <a:t>he data quality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626262"/>
                </a:solidFill>
              </a:rPr>
              <a:t>y</a:t>
            </a:r>
            <a:r>
              <a:rPr lang="en-US" sz="2400" b="0" i="0" u="none" strike="noStrike" cap="none" dirty="0" smtClean="0">
                <a:solidFill>
                  <a:srgbClr val="626262"/>
                </a:solidFill>
                <a:latin typeface="Arial"/>
                <a:ea typeface="Arial"/>
                <a:cs typeface="Arial"/>
                <a:sym typeface="Arial"/>
              </a:rPr>
              <a:t>our field/</a:t>
            </a:r>
            <a:r>
              <a:rPr lang="en-US" sz="2400" b="0" i="0" u="none" strike="noStrike" cap="none" dirty="0" err="1" smtClean="0">
                <a:solidFill>
                  <a:srgbClr val="626262"/>
                </a:solidFill>
                <a:latin typeface="Arial"/>
                <a:ea typeface="Arial"/>
                <a:cs typeface="Arial"/>
                <a:sym typeface="Arial"/>
              </a:rPr>
              <a:t>speciality</a:t>
            </a:r>
            <a:endParaRPr lang="en-US" sz="2400" b="0" i="0" u="none" strike="noStrike" cap="none" dirty="0" smtClean="0">
              <a:solidFill>
                <a:srgbClr val="6262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930833" y="503544"/>
            <a:ext cx="2153212" cy="1097417"/>
            <a:chOff x="7930833" y="503544"/>
            <a:chExt cx="2153212" cy="1097417"/>
          </a:xfrm>
        </p:grpSpPr>
        <p:sp>
          <p:nvSpPr>
            <p:cNvPr id="3" name="Multiply 2"/>
            <p:cNvSpPr/>
            <p:nvPr/>
          </p:nvSpPr>
          <p:spPr>
            <a:xfrm>
              <a:off x="7930833" y="503544"/>
              <a:ext cx="742384" cy="1089865"/>
            </a:xfrm>
            <a:prstGeom prst="mathMultiply">
              <a:avLst/>
            </a:prstGeom>
            <a:solidFill>
              <a:srgbClr val="FA2C1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Multiply 7"/>
            <p:cNvSpPr/>
            <p:nvPr/>
          </p:nvSpPr>
          <p:spPr>
            <a:xfrm>
              <a:off x="9341661" y="511096"/>
              <a:ext cx="742384" cy="1089865"/>
            </a:xfrm>
            <a:prstGeom prst="mathMultiply">
              <a:avLst/>
            </a:prstGeom>
            <a:solidFill>
              <a:srgbClr val="FA2C1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4119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"/>
          <p:cNvSpPr txBox="1"/>
          <p:nvPr/>
        </p:nvSpPr>
        <p:spPr>
          <a:xfrm>
            <a:off x="970992" y="3189600"/>
            <a:ext cx="656149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1" i="0" u="none" strike="noStrike" cap="none" dirty="0" smtClean="0">
                <a:solidFill>
                  <a:srgbClr val="2E2D62"/>
                </a:solidFill>
                <a:latin typeface="Arial"/>
                <a:ea typeface="Arial"/>
                <a:cs typeface="Arial"/>
                <a:sym typeface="Arial"/>
              </a:rPr>
              <a:t>The SasView Collaboration</a:t>
            </a:r>
            <a:endParaRPr sz="4800" b="1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6"/>
          <p:cNvPicPr preferRelativeResize="0"/>
          <p:nvPr/>
        </p:nvPicPr>
        <p:blipFill rotWithShape="1">
          <a:blip r:embed="rId4">
            <a:alphaModFix/>
          </a:blip>
          <a:srcRect t="-7583" r="5271" b="21301"/>
          <a:stretch/>
        </p:blipFill>
        <p:spPr>
          <a:xfrm>
            <a:off x="4075838" y="4533898"/>
            <a:ext cx="8116162" cy="235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200" y="140400"/>
            <a:ext cx="3619500" cy="186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902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A4AC98-F1F0-824A-824B-91B65BAD7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" t="18567" b="8706"/>
          <a:stretch/>
        </p:blipFill>
        <p:spPr>
          <a:xfrm>
            <a:off x="9590911" y="2572016"/>
            <a:ext cx="2272228" cy="1713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EA67BD-F45B-1040-A347-A51EC74317F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5890" r="5539" b="25236"/>
          <a:stretch/>
        </p:blipFill>
        <p:spPr>
          <a:xfrm>
            <a:off x="9590506" y="544394"/>
            <a:ext cx="2272227" cy="17136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968515" y="1655686"/>
            <a:ext cx="2271600" cy="3682081"/>
            <a:chOff x="6968515" y="1655686"/>
            <a:chExt cx="2271600" cy="3682081"/>
          </a:xfrm>
        </p:grpSpPr>
        <p:pic>
          <p:nvPicPr>
            <p:cNvPr id="4" name="Picture 3" descr="http://www.sasview.org/media/photos/code-camp-6a-reduced.png">
              <a:extLst>
                <a:ext uri="{FF2B5EF4-FFF2-40B4-BE49-F238E27FC236}">
                  <a16:creationId xmlns:a16="http://schemas.microsoft.com/office/drawing/2014/main" id="{22B4DCCA-834C-9E42-BBF5-D48921A6D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11"/>
            <a:stretch/>
          </p:blipFill>
          <p:spPr bwMode="auto">
            <a:xfrm>
              <a:off x="6968515" y="1655686"/>
              <a:ext cx="2271600" cy="1546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D864C2-6915-D74A-9292-D99B56665C0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8515" y="3623769"/>
              <a:ext cx="2271600" cy="171399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4B57877-CBDD-7E48-B6BE-118DD769E3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33" y="4600036"/>
            <a:ext cx="2271600" cy="1713600"/>
          </a:xfrm>
          <a:prstGeom prst="rect">
            <a:avLst/>
          </a:prstGeom>
        </p:spPr>
      </p:pic>
      <p:sp>
        <p:nvSpPr>
          <p:cNvPr id="11" name="Google Shape;340;p12"/>
          <p:cNvSpPr txBox="1"/>
          <p:nvPr/>
        </p:nvSpPr>
        <p:spPr>
          <a:xfrm>
            <a:off x="403341" y="345182"/>
            <a:ext cx="635645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dirty="0" smtClean="0">
                <a:solidFill>
                  <a:srgbClr val="2E2D62"/>
                </a:solidFill>
              </a:rPr>
              <a:t>Status of SasView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61;p15"/>
          <p:cNvSpPr/>
          <p:nvPr/>
        </p:nvSpPr>
        <p:spPr>
          <a:xfrm>
            <a:off x="427465" y="1401194"/>
            <a:ext cx="6332331" cy="433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666666"/>
                </a:solidFill>
              </a:rPr>
              <a:t>2006; originates in NSF </a:t>
            </a:r>
            <a:r>
              <a:rPr lang="en-US" sz="2400" i="1" dirty="0" smtClean="0">
                <a:solidFill>
                  <a:srgbClr val="666666"/>
                </a:solidFill>
              </a:rPr>
              <a:t>DANSE</a:t>
            </a:r>
            <a:r>
              <a:rPr lang="en-US" sz="2400" dirty="0" smtClean="0">
                <a:solidFill>
                  <a:srgbClr val="666666"/>
                </a:solidFill>
              </a:rPr>
              <a:t> project</a:t>
            </a:r>
            <a:endParaRPr lang="en-US" sz="2400" dirty="0">
              <a:solidFill>
                <a:srgbClr val="66666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666666"/>
                </a:solidFill>
              </a:rPr>
              <a:t>2013; transitions into a community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66666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666666"/>
                </a:solidFill>
              </a:rPr>
              <a:t>~40 contributors from 9 </a:t>
            </a:r>
            <a:r>
              <a:rPr lang="en-US" sz="2400" dirty="0" err="1" smtClean="0">
                <a:solidFill>
                  <a:srgbClr val="666666"/>
                </a:solidFill>
              </a:rPr>
              <a:t>organisations</a:t>
            </a:r>
            <a:r>
              <a:rPr lang="en-US" sz="2400" dirty="0" smtClean="0">
                <a:solidFill>
                  <a:srgbClr val="666666"/>
                </a:solidFill>
              </a:rPr>
              <a:t> </a:t>
            </a:r>
            <a:r>
              <a:rPr lang="en-US" sz="2400" dirty="0">
                <a:solidFill>
                  <a:srgbClr val="666666"/>
                </a:solidFill>
              </a:rPr>
              <a:t/>
            </a:r>
            <a:br>
              <a:rPr lang="en-US" sz="2400" dirty="0">
                <a:solidFill>
                  <a:srgbClr val="666666"/>
                </a:solidFill>
              </a:rPr>
            </a:br>
            <a:r>
              <a:rPr lang="en-US" sz="2400" dirty="0">
                <a:solidFill>
                  <a:srgbClr val="666666"/>
                </a:solidFill>
              </a:rPr>
              <a:t>(~15 active at any one time</a:t>
            </a:r>
            <a:r>
              <a:rPr lang="en-US" sz="2400" dirty="0" smtClean="0">
                <a:solidFill>
                  <a:srgbClr val="666666"/>
                </a:solidFill>
              </a:rPr>
              <a:t>)</a:t>
            </a:r>
          </a:p>
          <a:p>
            <a:r>
              <a:rPr lang="en-US" sz="1800" dirty="0" smtClean="0">
                <a:solidFill>
                  <a:srgbClr val="666666"/>
                </a:solidFill>
              </a:rPr>
              <a:t> </a:t>
            </a:r>
            <a:endParaRPr lang="en-US" sz="1800" dirty="0">
              <a:solidFill>
                <a:srgbClr val="66666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t</a:t>
            </a:r>
            <a:r>
              <a:rPr lang="en-US" sz="2400" dirty="0" smtClean="0">
                <a:solidFill>
                  <a:srgbClr val="666666"/>
                </a:solidFill>
              </a:rPr>
              <a:t>wice monthly zoom calls </a:t>
            </a:r>
            <a:endParaRPr lang="en-US" sz="2400" dirty="0">
              <a:solidFill>
                <a:srgbClr val="66666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666666"/>
                </a:solidFill>
              </a:rPr>
              <a:t>regular ‘camps’ &amp; ‘hackathons’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rgbClr val="66666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s</a:t>
            </a:r>
            <a:r>
              <a:rPr lang="en-US" sz="2400" dirty="0" smtClean="0">
                <a:solidFill>
                  <a:srgbClr val="666666"/>
                </a:solidFill>
              </a:rPr>
              <a:t>mall management team:</a:t>
            </a:r>
          </a:p>
          <a:p>
            <a:pPr marL="324000"/>
            <a:r>
              <a:rPr lang="en-US" sz="1800" dirty="0" smtClean="0">
                <a:solidFill>
                  <a:srgbClr val="666666"/>
                </a:solidFill>
              </a:rPr>
              <a:t>Paul </a:t>
            </a:r>
            <a:r>
              <a:rPr lang="en-US" sz="1800" dirty="0">
                <a:solidFill>
                  <a:srgbClr val="666666"/>
                </a:solidFill>
              </a:rPr>
              <a:t>Butler (NIST), </a:t>
            </a:r>
            <a:r>
              <a:rPr lang="en-US" sz="1800" dirty="0" smtClean="0">
                <a:solidFill>
                  <a:srgbClr val="666666"/>
                </a:solidFill>
              </a:rPr>
              <a:t>Mathieu </a:t>
            </a:r>
            <a:r>
              <a:rPr lang="en-US" sz="1800" dirty="0">
                <a:solidFill>
                  <a:srgbClr val="666666"/>
                </a:solidFill>
              </a:rPr>
              <a:t>Doucet (ORNL), </a:t>
            </a:r>
            <a:endParaRPr lang="en-US" sz="1800" dirty="0" smtClean="0">
              <a:solidFill>
                <a:srgbClr val="666666"/>
              </a:solidFill>
            </a:endParaRPr>
          </a:p>
          <a:p>
            <a:pPr marL="324000"/>
            <a:r>
              <a:rPr lang="en-US" sz="1800" dirty="0" smtClean="0">
                <a:solidFill>
                  <a:srgbClr val="666666"/>
                </a:solidFill>
              </a:rPr>
              <a:t>Andrew Jackson/Wojciech </a:t>
            </a:r>
            <a:r>
              <a:rPr lang="en-US" sz="1800" dirty="0">
                <a:solidFill>
                  <a:srgbClr val="666666"/>
                </a:solidFill>
              </a:rPr>
              <a:t>Potrzebowski (ESS), </a:t>
            </a:r>
            <a:r>
              <a:rPr lang="en-US" sz="1800" dirty="0" smtClean="0">
                <a:solidFill>
                  <a:srgbClr val="666666"/>
                </a:solidFill>
              </a:rPr>
              <a:t>      Steve </a:t>
            </a:r>
            <a:r>
              <a:rPr lang="en-US" sz="1800" dirty="0">
                <a:solidFill>
                  <a:srgbClr val="666666"/>
                </a:solidFill>
              </a:rPr>
              <a:t>King (ISIS</a:t>
            </a:r>
            <a:r>
              <a:rPr lang="en-US" sz="1800" dirty="0" smtClean="0">
                <a:solidFill>
                  <a:srgbClr val="666666"/>
                </a:solidFill>
              </a:rPr>
              <a:t>)</a:t>
            </a:r>
            <a:endParaRPr lang="en-US" sz="1800" dirty="0">
              <a:solidFill>
                <a:srgbClr val="66666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674" y="6158755"/>
            <a:ext cx="5734447" cy="31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/>
          <p:nvPr/>
        </p:nvSpPr>
        <p:spPr>
          <a:xfrm>
            <a:off x="2279685" y="1131073"/>
            <a:ext cx="76328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ctr">
              <a:buSzPts val="1800"/>
            </a:pPr>
            <a:r>
              <a:rPr lang="en" sz="2400" dirty="0">
                <a:solidFill>
                  <a:srgbClr val="626262"/>
                </a:solidFill>
              </a:rPr>
              <a:t>Code is </a:t>
            </a:r>
            <a:r>
              <a:rPr lang="en" sz="2400" dirty="0">
                <a:solidFill>
                  <a:srgbClr val="00B050"/>
                </a:solidFill>
              </a:rPr>
              <a:t>open source </a:t>
            </a:r>
            <a:r>
              <a:rPr lang="en" sz="2400" dirty="0">
                <a:solidFill>
                  <a:srgbClr val="626262"/>
                </a:solidFill>
              </a:rPr>
              <a:t>and</a:t>
            </a:r>
            <a:r>
              <a:rPr lang="en" sz="2400" dirty="0"/>
              <a:t> </a:t>
            </a:r>
            <a:r>
              <a:rPr lang="en" sz="2400" dirty="0">
                <a:solidFill>
                  <a:srgbClr val="00B050"/>
                </a:solidFill>
              </a:rPr>
              <a:t>publicly hosted </a:t>
            </a:r>
            <a:r>
              <a:rPr lang="en" sz="2400" dirty="0">
                <a:solidFill>
                  <a:srgbClr val="626262"/>
                </a:solidFill>
              </a:rPr>
              <a:t>at Github</a:t>
            </a:r>
            <a:endParaRPr sz="2400" dirty="0">
              <a:solidFill>
                <a:srgbClr val="62626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800"/>
            </a:pPr>
            <a:r>
              <a:rPr lang="en" sz="2400" dirty="0">
                <a:solidFill>
                  <a:srgbClr val="626262"/>
                </a:solidFill>
              </a:rPr>
              <a:t>Released under </a:t>
            </a:r>
            <a:r>
              <a:rPr lang="en" sz="2400" dirty="0">
                <a:solidFill>
                  <a:srgbClr val="00B050"/>
                </a:solidFill>
              </a:rPr>
              <a:t>BSD 3-clause license</a:t>
            </a:r>
            <a:endParaRPr sz="2400" dirty="0">
              <a:solidFill>
                <a:srgbClr val="00B050"/>
              </a:solidFill>
            </a:endParaRPr>
          </a:p>
        </p:txBody>
      </p:sp>
      <p:sp>
        <p:nvSpPr>
          <p:cNvPr id="266" name="Google Shape;266;p40"/>
          <p:cNvSpPr/>
          <p:nvPr/>
        </p:nvSpPr>
        <p:spPr>
          <a:xfrm>
            <a:off x="1314885" y="472879"/>
            <a:ext cx="9562400" cy="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ctr">
              <a:buSzPts val="2300"/>
            </a:pPr>
            <a:r>
              <a:rPr lang="en" sz="3200" b="1" dirty="0">
                <a:solidFill>
                  <a:srgbClr val="00B050"/>
                </a:solidFill>
              </a:rPr>
              <a:t>Open</a:t>
            </a:r>
            <a:r>
              <a:rPr lang="en" sz="3200" b="1" dirty="0">
                <a:solidFill>
                  <a:srgbClr val="626262"/>
                </a:solidFill>
              </a:rPr>
              <a:t>, Collaborative, Community </a:t>
            </a:r>
            <a:r>
              <a:rPr lang="en" sz="3200" b="1" dirty="0">
                <a:solidFill>
                  <a:srgbClr val="00B050"/>
                </a:solidFill>
              </a:rPr>
              <a:t>Development</a:t>
            </a:r>
            <a:endParaRPr sz="3200" dirty="0">
              <a:solidFill>
                <a:srgbClr val="00B050"/>
              </a:solidFill>
            </a:endParaRPr>
          </a:p>
        </p:txBody>
      </p:sp>
      <p:sp>
        <p:nvSpPr>
          <p:cNvPr id="269" name="Google Shape;269;p40"/>
          <p:cNvSpPr/>
          <p:nvPr/>
        </p:nvSpPr>
        <p:spPr>
          <a:xfrm>
            <a:off x="4231841" y="2031267"/>
            <a:ext cx="3728319" cy="3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ctr">
              <a:buSzPts val="1800"/>
            </a:pPr>
            <a:r>
              <a:rPr lang="en" sz="2400" dirty="0" smtClean="0">
                <a:solidFill>
                  <a:srgbClr val="626262"/>
                </a:solidFill>
              </a:rPr>
              <a:t>Rolling </a:t>
            </a:r>
            <a:r>
              <a:rPr lang="en" sz="2400" b="1" dirty="0" smtClean="0">
                <a:solidFill>
                  <a:srgbClr val="626262"/>
                </a:solidFill>
              </a:rPr>
              <a:t>5 </a:t>
            </a:r>
            <a:r>
              <a:rPr lang="en" sz="2400" b="1" dirty="0">
                <a:solidFill>
                  <a:srgbClr val="626262"/>
                </a:solidFill>
              </a:rPr>
              <a:t>Year Roadmap</a:t>
            </a:r>
            <a:endParaRPr sz="2400" b="1" dirty="0">
              <a:solidFill>
                <a:srgbClr val="626262"/>
              </a:solidFill>
            </a:endParaRPr>
          </a:p>
        </p:txBody>
      </p:sp>
      <p:sp>
        <p:nvSpPr>
          <p:cNvPr id="270" name="Google Shape;270;p40"/>
          <p:cNvSpPr/>
          <p:nvPr/>
        </p:nvSpPr>
        <p:spPr>
          <a:xfrm>
            <a:off x="628012" y="5479185"/>
            <a:ext cx="3096187" cy="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lvl="1" indent="203195" algn="ctr">
              <a:buSzPts val="1500"/>
            </a:pPr>
            <a:r>
              <a:rPr lang="en" sz="1800" u="sng" dirty="0" smtClean="0">
                <a:solidFill>
                  <a:schemeClr val="hlink"/>
                </a:solidFill>
                <a:hlinkClick r:id="rId3"/>
              </a:rPr>
              <a:t>https://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github.com/SasView</a:t>
            </a:r>
            <a:endParaRPr sz="1100" dirty="0"/>
          </a:p>
        </p:txBody>
      </p:sp>
      <p:sp>
        <p:nvSpPr>
          <p:cNvPr id="271" name="Google Shape;271;p40"/>
          <p:cNvSpPr/>
          <p:nvPr/>
        </p:nvSpPr>
        <p:spPr>
          <a:xfrm>
            <a:off x="4140998" y="6254405"/>
            <a:ext cx="3910005" cy="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lvl="1" indent="203195" algn="ctr">
              <a:buSzPts val="1500"/>
            </a:pPr>
            <a:r>
              <a:rPr lang="en" sz="2400" b="1" u="sng" dirty="0" smtClean="0">
                <a:solidFill>
                  <a:schemeClr val="hlink"/>
                </a:solidFill>
                <a:hlinkClick r:id="rId4"/>
              </a:rPr>
              <a:t>https://</a:t>
            </a:r>
            <a:r>
              <a:rPr lang="en" sz="2400" b="1" u="sng" dirty="0">
                <a:solidFill>
                  <a:schemeClr val="hlink"/>
                </a:solidFill>
                <a:hlinkClick r:id="rId4"/>
              </a:rPr>
              <a:t>www.sasview.org</a:t>
            </a:r>
            <a:endParaRPr b="1" dirty="0"/>
          </a:p>
        </p:txBody>
      </p:sp>
      <p:sp>
        <p:nvSpPr>
          <p:cNvPr id="273" name="Google Shape;273;p40"/>
          <p:cNvSpPr/>
          <p:nvPr/>
        </p:nvSpPr>
        <p:spPr>
          <a:xfrm>
            <a:off x="334978" y="2712344"/>
            <a:ext cx="3787224" cy="2689486"/>
          </a:xfrm>
          <a:prstGeom prst="rect">
            <a:avLst/>
          </a:prstGeom>
          <a:noFill/>
          <a:ln w="12700" cap="flat" cmpd="sng">
            <a:solidFill>
              <a:srgbClr val="6262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5867" tIns="55867" rIns="55867" bIns="55867" anchor="t" anchorCtr="0">
            <a:noAutofit/>
          </a:bodyPr>
          <a:lstStyle/>
          <a:p>
            <a:pPr algn="ctr">
              <a:buSzPts val="1500"/>
            </a:pPr>
            <a:r>
              <a:rPr lang="en" sz="2000" dirty="0">
                <a:solidFill>
                  <a:srgbClr val="626262"/>
                </a:solidFill>
                <a:latin typeface="Calibri"/>
                <a:ea typeface="Calibri"/>
                <a:cs typeface="Calibri"/>
                <a:sym typeface="Calibri"/>
              </a:rPr>
              <a:t>Code Hosting, </a:t>
            </a:r>
            <a:r>
              <a:rPr lang="en" sz="2000" b="1" dirty="0" smtClean="0">
                <a:solidFill>
                  <a:srgbClr val="626262"/>
                </a:solidFill>
                <a:latin typeface="Calibri"/>
                <a:ea typeface="Calibri"/>
                <a:cs typeface="Calibri"/>
                <a:sym typeface="Calibri"/>
              </a:rPr>
              <a:t>Issue Tracking </a:t>
            </a:r>
            <a:r>
              <a:rPr lang="en" sz="2000" dirty="0" smtClean="0">
                <a:solidFill>
                  <a:srgbClr val="626262"/>
                </a:solidFill>
                <a:latin typeface="Calibri"/>
                <a:ea typeface="Calibri"/>
                <a:cs typeface="Calibri"/>
                <a:sym typeface="Calibri"/>
              </a:rPr>
              <a:t>&amp; Developer </a:t>
            </a:r>
            <a:r>
              <a:rPr lang="en" sz="2000" dirty="0">
                <a:solidFill>
                  <a:srgbClr val="626262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2000" dirty="0" smtClean="0">
                <a:solidFill>
                  <a:srgbClr val="626262"/>
                </a:solidFill>
                <a:latin typeface="Calibri"/>
                <a:ea typeface="Calibri"/>
                <a:cs typeface="Calibri"/>
                <a:sym typeface="Calibri"/>
              </a:rPr>
              <a:t>iki on Github</a:t>
            </a:r>
            <a:endParaRPr sz="2000" dirty="0">
              <a:solidFill>
                <a:srgbClr val="62626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endParaRPr sz="20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 algn="ctr">
              <a:buSzPts val="1500"/>
            </a:pPr>
            <a:endParaRPr sz="20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 algn="ctr">
              <a:buSzPts val="1500"/>
            </a:pPr>
            <a:endParaRPr sz="20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 algn="ctr">
              <a:buSzPts val="1500"/>
            </a:pPr>
            <a:endParaRPr sz="20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 algn="ctr">
              <a:buSzPts val="1500"/>
            </a:pPr>
            <a:endParaRPr sz="20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>
              <a:buSzPts val="1500"/>
            </a:pPr>
            <a:endParaRPr sz="20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>
              <a:buSzPts val="1500"/>
            </a:pPr>
            <a:endParaRPr sz="20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</p:txBody>
      </p:sp>
      <p:sp>
        <p:nvSpPr>
          <p:cNvPr id="274" name="Google Shape;274;p40"/>
          <p:cNvSpPr/>
          <p:nvPr/>
        </p:nvSpPr>
        <p:spPr>
          <a:xfrm>
            <a:off x="7973516" y="2712352"/>
            <a:ext cx="3886456" cy="2689019"/>
          </a:xfrm>
          <a:prstGeom prst="rect">
            <a:avLst/>
          </a:prstGeom>
          <a:noFill/>
          <a:ln w="12700" cap="flat" cmpd="sng">
            <a:solidFill>
              <a:srgbClr val="6262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5867" tIns="55867" rIns="55867" bIns="55867" anchor="t" anchorCtr="0">
            <a:noAutofit/>
          </a:bodyPr>
          <a:lstStyle/>
          <a:p>
            <a:pPr algn="ctr">
              <a:buSzPts val="1500"/>
            </a:pPr>
            <a:r>
              <a:rPr lang="en" sz="2000" b="1" dirty="0">
                <a:solidFill>
                  <a:srgbClr val="626262"/>
                </a:solidFill>
                <a:latin typeface="Calibri"/>
                <a:ea typeface="Calibri"/>
                <a:cs typeface="Calibri"/>
                <a:sym typeface="Calibri"/>
              </a:rPr>
              <a:t>Model Marketplace </a:t>
            </a:r>
            <a:r>
              <a:rPr lang="en" sz="2000" dirty="0">
                <a:solidFill>
                  <a:srgbClr val="626262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" sz="2000" dirty="0" smtClean="0">
                <a:solidFill>
                  <a:srgbClr val="626262"/>
                </a:solidFill>
                <a:latin typeface="Calibri"/>
                <a:ea typeface="Calibri"/>
                <a:cs typeface="Calibri"/>
                <a:sym typeface="Calibri"/>
              </a:rPr>
              <a:t>Users </a:t>
            </a:r>
            <a:r>
              <a:rPr lang="en" sz="2000" dirty="0">
                <a:solidFill>
                  <a:srgbClr val="626262"/>
                </a:solidFill>
                <a:latin typeface="Calibri"/>
                <a:ea typeface="Calibri"/>
                <a:cs typeface="Calibri"/>
                <a:sym typeface="Calibri"/>
              </a:rPr>
              <a:t>to share their models</a:t>
            </a:r>
            <a:endParaRPr sz="2000" dirty="0">
              <a:solidFill>
                <a:srgbClr val="62626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SzPts val="1500"/>
            </a:pP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endParaRPr sz="20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 algn="ctr">
              <a:buSzPts val="1500"/>
            </a:pPr>
            <a:endParaRPr sz="20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>
              <a:buSzPts val="1500"/>
            </a:pPr>
            <a:endParaRPr sz="20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>
              <a:buSzPts val="1500"/>
            </a:pPr>
            <a:endParaRPr sz="20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  <a:p>
            <a:pPr>
              <a:buSzPts val="1500"/>
            </a:pPr>
            <a:endParaRPr sz="20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rId5"/>
            </a:endParaRPr>
          </a:p>
        </p:txBody>
      </p:sp>
      <p:grpSp>
        <p:nvGrpSpPr>
          <p:cNvPr id="275" name="Google Shape;275;p40"/>
          <p:cNvGrpSpPr/>
          <p:nvPr/>
        </p:nvGrpSpPr>
        <p:grpSpPr>
          <a:xfrm>
            <a:off x="4242197" y="2712344"/>
            <a:ext cx="3634320" cy="2689018"/>
            <a:chOff x="8665772" y="2499958"/>
            <a:chExt cx="4155600" cy="3824700"/>
          </a:xfrm>
        </p:grpSpPr>
        <p:sp>
          <p:nvSpPr>
            <p:cNvPr id="276" name="Google Shape;276;p40"/>
            <p:cNvSpPr/>
            <p:nvPr/>
          </p:nvSpPr>
          <p:spPr>
            <a:xfrm>
              <a:off x="8665772" y="2499958"/>
              <a:ext cx="4155600" cy="3824700"/>
            </a:xfrm>
            <a:prstGeom prst="rect">
              <a:avLst/>
            </a:prstGeom>
            <a:noFill/>
            <a:ln w="12700" cap="flat" cmpd="sng">
              <a:solidFill>
                <a:srgbClr val="6262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5867" tIns="55867" rIns="55867" bIns="55867" anchor="t" anchorCtr="0">
              <a:noAutofit/>
            </a:bodyPr>
            <a:lstStyle/>
            <a:p>
              <a:pPr algn="ctr">
                <a:buSzPts val="1500"/>
              </a:pPr>
              <a:r>
                <a:rPr lang="en" sz="2000" b="1" dirty="0">
                  <a:solidFill>
                    <a:srgbClr val="626262"/>
                  </a:solidFill>
                  <a:latin typeface="Calibri"/>
                  <a:ea typeface="Calibri"/>
                  <a:cs typeface="Calibri"/>
                  <a:sym typeface="Calibri"/>
                </a:rPr>
                <a:t>Automated Builds</a:t>
              </a:r>
              <a:endParaRPr sz="1200" b="1" dirty="0">
                <a:solidFill>
                  <a:srgbClr val="626262"/>
                </a:solidFill>
              </a:endParaRPr>
            </a:p>
            <a:p>
              <a:pPr algn="ctr">
                <a:buSzPts val="1500"/>
              </a:pPr>
              <a:endParaRPr sz="2000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2000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2000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2000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2000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>
                <a:buSzPts val="1500"/>
              </a:pPr>
              <a:endParaRPr sz="2000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>
                <a:buSzPts val="1500"/>
              </a:pPr>
              <a:endParaRPr sz="2000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>
                <a:buSzPts val="1500"/>
              </a:pPr>
              <a:endParaRPr sz="2000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id="277" name="Google Shape;277;p40"/>
            <p:cNvPicPr preferRelativeResize="0"/>
            <p:nvPr/>
          </p:nvPicPr>
          <p:blipFill rotWithShape="1">
            <a:blip r:embed="rId6">
              <a:alphaModFix/>
            </a:blip>
            <a:srcRect b="37550"/>
            <a:stretch/>
          </p:blipFill>
          <p:spPr>
            <a:xfrm>
              <a:off x="8727403" y="3479312"/>
              <a:ext cx="4032468" cy="26235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9" name="Google Shape;279;p40"/>
          <p:cNvPicPr preferRelativeResize="0"/>
          <p:nvPr/>
        </p:nvPicPr>
        <p:blipFill rotWithShape="1">
          <a:blip r:embed="rId7">
            <a:alphaModFix/>
          </a:blip>
          <a:srcRect b="16846"/>
          <a:stretch/>
        </p:blipFill>
        <p:spPr>
          <a:xfrm>
            <a:off x="608468" y="3715344"/>
            <a:ext cx="3140569" cy="158833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0" name="Google Shape;280;p40"/>
          <p:cNvPicPr preferRelativeResize="0"/>
          <p:nvPr/>
        </p:nvPicPr>
        <p:blipFill rotWithShape="1">
          <a:blip r:embed="rId8">
            <a:alphaModFix/>
          </a:blip>
          <a:srcRect b="22142"/>
          <a:stretch/>
        </p:blipFill>
        <p:spPr>
          <a:xfrm>
            <a:off x="8147971" y="3715353"/>
            <a:ext cx="3566399" cy="154633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71;p40"/>
          <p:cNvSpPr/>
          <p:nvPr/>
        </p:nvSpPr>
        <p:spPr>
          <a:xfrm>
            <a:off x="8229439" y="5475228"/>
            <a:ext cx="3403462" cy="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lvl="1" indent="203195" algn="ctr">
              <a:buSzPts val="1500"/>
            </a:pPr>
            <a:r>
              <a:rPr lang="en-GB" sz="1800" u="sng" dirty="0">
                <a:solidFill>
                  <a:schemeClr val="hlink"/>
                </a:solidFill>
              </a:rPr>
              <a:t>http://</a:t>
            </a:r>
            <a:r>
              <a:rPr lang="en-GB" sz="1800" u="sng" dirty="0" smtClean="0">
                <a:solidFill>
                  <a:schemeClr val="hlink"/>
                </a:solidFill>
              </a:rPr>
              <a:t>marketplace.sasview.org</a:t>
            </a:r>
            <a:endParaRPr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4729506" y="547522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linkClick r:id="rId9"/>
              </a:rPr>
              <a:t>http://build.sasview.org</a:t>
            </a:r>
            <a:r>
              <a:rPr lang="en-GB" sz="1800" dirty="0" smtClean="0">
                <a:hlinkClick r:id="rId9"/>
              </a:rPr>
              <a:t>/</a:t>
            </a:r>
            <a:endParaRPr lang="en-GB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182320" y="6131816"/>
            <a:ext cx="11677652" cy="612023"/>
            <a:chOff x="182405" y="1937253"/>
            <a:chExt cx="11677652" cy="612023"/>
          </a:xfrm>
        </p:grpSpPr>
        <p:pic>
          <p:nvPicPr>
            <p:cNvPr id="1026" name="Picture 2" descr="The Python Logo | Python Software Foundati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05" y="1937253"/>
              <a:ext cx="1811949" cy="612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yQt - Wikipedia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4642" y="1938021"/>
              <a:ext cx="450085" cy="469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atplotlib logo — Matplotlib 3.4.2 documentatio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2978" y="2028242"/>
              <a:ext cx="1727079" cy="345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8062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/>
        </p:nvSpPr>
        <p:spPr>
          <a:xfrm>
            <a:off x="3457874" y="6215200"/>
            <a:ext cx="5276252" cy="6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" sz="1800" u="sng" dirty="0" smtClean="0">
                <a:solidFill>
                  <a:schemeClr val="hlink"/>
                </a:solidFill>
                <a:hlinkClick r:id="rId3"/>
              </a:rPr>
              <a:t>zenodo.org/communities/sasview-analysis</a:t>
            </a:r>
            <a:endParaRPr sz="1800" dirty="0"/>
          </a:p>
        </p:txBody>
      </p:sp>
      <p:sp>
        <p:nvSpPr>
          <p:cNvPr id="12" name="Google Shape;266;p40"/>
          <p:cNvSpPr/>
          <p:nvPr/>
        </p:nvSpPr>
        <p:spPr>
          <a:xfrm>
            <a:off x="1314885" y="472879"/>
            <a:ext cx="9562400" cy="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ctr">
              <a:buSzPts val="2300"/>
            </a:pPr>
            <a:r>
              <a:rPr lang="en" sz="3200" b="1" dirty="0">
                <a:solidFill>
                  <a:srgbClr val="00B050"/>
                </a:solidFill>
              </a:rPr>
              <a:t>Open</a:t>
            </a:r>
            <a:r>
              <a:rPr lang="en" sz="3200" b="1" dirty="0">
                <a:solidFill>
                  <a:srgbClr val="626262"/>
                </a:solidFill>
              </a:rPr>
              <a:t>, Collaborative, Community </a:t>
            </a:r>
            <a:r>
              <a:rPr lang="en" sz="3200" b="1" dirty="0">
                <a:solidFill>
                  <a:srgbClr val="00B050"/>
                </a:solidFill>
              </a:rPr>
              <a:t>Development</a:t>
            </a:r>
            <a:endParaRPr sz="3200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347" y="1853928"/>
            <a:ext cx="4770109" cy="4353033"/>
          </a:xfrm>
          <a:prstGeom prst="rect">
            <a:avLst/>
          </a:prstGeom>
        </p:spPr>
      </p:pic>
      <p:sp>
        <p:nvSpPr>
          <p:cNvPr id="15" name="Google Shape;281;p40"/>
          <p:cNvSpPr txBox="1"/>
          <p:nvPr/>
        </p:nvSpPr>
        <p:spPr>
          <a:xfrm>
            <a:off x="4622685" y="1189166"/>
            <a:ext cx="2946800" cy="3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ctr">
              <a:buSzPts val="1800"/>
            </a:pPr>
            <a:r>
              <a:rPr lang="en" sz="2400" dirty="0">
                <a:solidFill>
                  <a:srgbClr val="00B050"/>
                </a:solidFill>
              </a:rPr>
              <a:t>DOI for each release</a:t>
            </a:r>
            <a:endParaRPr sz="2400" dirty="0">
              <a:solidFill>
                <a:srgbClr val="00B0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202" y="1844653"/>
            <a:ext cx="4770000" cy="436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08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63" y="3952441"/>
            <a:ext cx="3620485" cy="2824900"/>
          </a:xfrm>
          <a:prstGeom prst="rect">
            <a:avLst/>
          </a:prstGeom>
          <a:ln>
            <a:solidFill>
              <a:srgbClr val="626262"/>
            </a:solidFill>
          </a:ln>
        </p:spPr>
      </p:pic>
      <p:sp>
        <p:nvSpPr>
          <p:cNvPr id="7" name="Google Shape;266;p40"/>
          <p:cNvSpPr/>
          <p:nvPr/>
        </p:nvSpPr>
        <p:spPr>
          <a:xfrm>
            <a:off x="1314885" y="472879"/>
            <a:ext cx="9562400" cy="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ctr">
              <a:buSzPts val="2300"/>
            </a:pPr>
            <a:r>
              <a:rPr lang="en" sz="3200" b="1" dirty="0">
                <a:solidFill>
                  <a:srgbClr val="00B050"/>
                </a:solidFill>
              </a:rPr>
              <a:t>Open</a:t>
            </a:r>
            <a:r>
              <a:rPr lang="en" sz="3200" b="1" dirty="0">
                <a:solidFill>
                  <a:srgbClr val="626262"/>
                </a:solidFill>
              </a:rPr>
              <a:t>, Collaborative, Community </a:t>
            </a:r>
            <a:r>
              <a:rPr lang="en" sz="3200" b="1" dirty="0" smtClean="0">
                <a:solidFill>
                  <a:srgbClr val="00B050"/>
                </a:solidFill>
              </a:rPr>
              <a:t>Learning</a:t>
            </a:r>
            <a:endParaRPr sz="3200" dirty="0">
              <a:solidFill>
                <a:srgbClr val="00B050"/>
              </a:solidFill>
            </a:endParaRPr>
          </a:p>
        </p:txBody>
      </p:sp>
      <p:sp>
        <p:nvSpPr>
          <p:cNvPr id="423" name="Google Shape;423;p53"/>
          <p:cNvSpPr txBox="1"/>
          <p:nvPr/>
        </p:nvSpPr>
        <p:spPr>
          <a:xfrm>
            <a:off x="387978" y="1341105"/>
            <a:ext cx="4790608" cy="459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chemeClr val="accent2">
                  <a:lumMod val="60000"/>
                  <a:lumOff val="40000"/>
                </a:schemeClr>
              </a:buClr>
              <a:buSzPts val="1400"/>
              <a:buFont typeface="Tahoma"/>
              <a:buChar char="●"/>
            </a:pPr>
            <a:r>
              <a:rPr lang="en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Website</a:t>
            </a:r>
            <a:endParaRPr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chemeClr val="accent2">
                  <a:lumMod val="60000"/>
                  <a:lumOff val="40000"/>
                </a:schemeClr>
              </a:buClr>
              <a:buSzPts val="1400"/>
              <a:buFont typeface="Tahoma"/>
              <a:buChar char="●"/>
            </a:pPr>
            <a:r>
              <a:rPr lang="en" sz="1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Documentation</a:t>
            </a:r>
          </a:p>
          <a:p>
            <a:pPr marL="1219170" lvl="1" indent="-423323">
              <a:buSzPts val="1400"/>
              <a:buFont typeface="Tahoma"/>
              <a:buChar char="○"/>
            </a:pPr>
            <a:r>
              <a:rPr lang="en-GB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in-program &amp; online</a:t>
            </a:r>
            <a:endParaRPr lang="en-GB"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Written </a:t>
            </a:r>
            <a:r>
              <a:rPr lang="en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Tutorials</a:t>
            </a:r>
            <a:endParaRPr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Video Tutorials (YouTube)</a:t>
            </a:r>
            <a:endParaRPr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Taught </a:t>
            </a: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Courses</a:t>
            </a:r>
            <a:endParaRPr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SzPts val="1400"/>
              <a:buFont typeface="Tahoma"/>
              <a:buChar char="○"/>
            </a:pPr>
            <a:r>
              <a:rPr lang="en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</a:t>
            </a: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cattering schools/workshops</a:t>
            </a:r>
            <a:endParaRPr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SzPts val="1400"/>
              <a:buFont typeface="Tahoma"/>
              <a:buChar char="○"/>
            </a:pPr>
            <a:r>
              <a:rPr lang="en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</a:t>
            </a: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niversity </a:t>
            </a:r>
            <a:r>
              <a:rPr lang="en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courses</a:t>
            </a:r>
            <a:endParaRPr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-GB" sz="1800" dirty="0" err="1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Bootcamps</a:t>
            </a:r>
            <a:r>
              <a:rPr lang="en-GB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 &amp; </a:t>
            </a:r>
            <a:r>
              <a:rPr lang="en-GB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regional workshops</a:t>
            </a:r>
            <a:endParaRPr lang="en-GB"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e-Learning</a:t>
            </a:r>
            <a:endParaRPr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chemeClr val="accent2">
                  <a:lumMod val="60000"/>
                  <a:lumOff val="40000"/>
                </a:schemeClr>
              </a:buClr>
              <a:buSzPts val="1400"/>
              <a:buFont typeface="Tahoma"/>
              <a:buChar char="●"/>
            </a:pPr>
            <a:r>
              <a:rPr lang="en-GB" sz="1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Slack</a:t>
            </a:r>
            <a:endParaRPr lang="en-GB"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chemeClr val="accent2">
                  <a:lumMod val="60000"/>
                  <a:lumOff val="40000"/>
                </a:schemeClr>
              </a:buClr>
              <a:buSzPts val="1400"/>
              <a:buFont typeface="Tahoma"/>
              <a:buChar char="●"/>
            </a:pPr>
            <a:r>
              <a:rPr lang="en" sz="1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Twitter</a:t>
            </a:r>
            <a:endParaRPr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(</a:t>
            </a:r>
            <a:r>
              <a:rPr lang="en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Marketplace</a:t>
            </a: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)</a:t>
            </a:r>
          </a:p>
          <a:p>
            <a:pPr marL="186262">
              <a:buClr>
                <a:srgbClr val="626262"/>
              </a:buClr>
              <a:buSzPts val="1400"/>
            </a:pPr>
            <a:endParaRPr lang="en" sz="1800" dirty="0" smtClean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chemeClr val="accent2">
                  <a:lumMod val="60000"/>
                  <a:lumOff val="40000"/>
                </a:schemeClr>
              </a:buClr>
              <a:buSzPts val="1400"/>
              <a:buFont typeface="Tahoma"/>
              <a:buChar char="●"/>
            </a:pPr>
            <a:r>
              <a:rPr lang="en" sz="1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help@sasview.org</a:t>
            </a:r>
          </a:p>
          <a:p>
            <a:pPr marL="609585" indent="-423323">
              <a:buClr>
                <a:schemeClr val="accent2">
                  <a:lumMod val="60000"/>
                  <a:lumOff val="40000"/>
                </a:schemeClr>
              </a:buClr>
              <a:buSzPts val="1400"/>
              <a:buFont typeface="Tahoma"/>
              <a:buChar char="●"/>
            </a:pPr>
            <a:r>
              <a:rPr lang="en" sz="1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users@sasview.org</a:t>
            </a:r>
            <a:endParaRPr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289" y="1276139"/>
            <a:ext cx="3601800" cy="2671172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144" y="1804292"/>
            <a:ext cx="3579283" cy="2596085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603" y="3952441"/>
            <a:ext cx="4969608" cy="2354266"/>
          </a:xfrm>
          <a:prstGeom prst="rect">
            <a:avLst/>
          </a:prstGeom>
          <a:ln>
            <a:solidFill>
              <a:srgbClr val="626262"/>
            </a:solidFill>
          </a:ln>
        </p:spPr>
      </p:pic>
    </p:spTree>
    <p:extLst>
      <p:ext uri="{BB962C8B-B14F-4D97-AF65-F5344CB8AC3E}">
        <p14:creationId xmlns:p14="http://schemas.microsoft.com/office/powerpoint/2010/main" val="2396811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254" y="2712991"/>
            <a:ext cx="5041066" cy="3325671"/>
          </a:xfrm>
          <a:prstGeom prst="rect">
            <a:avLst/>
          </a:prstGeom>
          <a:noFill/>
          <a:ln>
            <a:solidFill>
              <a:srgbClr val="626262"/>
            </a:solidFill>
          </a:ln>
        </p:spPr>
      </p:pic>
      <p:pic>
        <p:nvPicPr>
          <p:cNvPr id="434" name="Google Shape;43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7967" y="4155897"/>
            <a:ext cx="3808599" cy="2634194"/>
          </a:xfrm>
          <a:prstGeom prst="rect">
            <a:avLst/>
          </a:prstGeom>
          <a:noFill/>
          <a:ln>
            <a:solidFill>
              <a:srgbClr val="626262"/>
            </a:solidFill>
          </a:ln>
        </p:spPr>
      </p:pic>
      <p:sp>
        <p:nvSpPr>
          <p:cNvPr id="9" name="Google Shape;266;p40"/>
          <p:cNvSpPr/>
          <p:nvPr/>
        </p:nvSpPr>
        <p:spPr>
          <a:xfrm>
            <a:off x="1314885" y="472879"/>
            <a:ext cx="9562400" cy="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ctr">
              <a:buSzPts val="2300"/>
            </a:pPr>
            <a:r>
              <a:rPr lang="en" sz="3200" b="1" dirty="0">
                <a:solidFill>
                  <a:srgbClr val="00B050"/>
                </a:solidFill>
              </a:rPr>
              <a:t>Open</a:t>
            </a:r>
            <a:r>
              <a:rPr lang="en" sz="3200" b="1" dirty="0">
                <a:solidFill>
                  <a:srgbClr val="626262"/>
                </a:solidFill>
              </a:rPr>
              <a:t>, Collaborative, Community </a:t>
            </a:r>
            <a:r>
              <a:rPr lang="en" sz="3200" b="1" dirty="0" smtClean="0">
                <a:solidFill>
                  <a:srgbClr val="00B050"/>
                </a:solidFill>
              </a:rPr>
              <a:t>Learning</a:t>
            </a:r>
            <a:endParaRPr sz="3200" dirty="0">
              <a:solidFill>
                <a:srgbClr val="00B050"/>
              </a:solidFill>
            </a:endParaRPr>
          </a:p>
        </p:txBody>
      </p:sp>
      <p:pic>
        <p:nvPicPr>
          <p:cNvPr id="432" name="Google Shape;43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945" y="1277718"/>
            <a:ext cx="6333100" cy="1693065"/>
          </a:xfrm>
          <a:prstGeom prst="rect">
            <a:avLst/>
          </a:prstGeom>
          <a:noFill/>
          <a:ln>
            <a:solidFill>
              <a:srgbClr val="626262"/>
            </a:solidFill>
          </a:ln>
        </p:spPr>
      </p:pic>
      <p:sp>
        <p:nvSpPr>
          <p:cNvPr id="11" name="Google Shape;423;p53"/>
          <p:cNvSpPr txBox="1"/>
          <p:nvPr/>
        </p:nvSpPr>
        <p:spPr>
          <a:xfrm>
            <a:off x="387978" y="1341105"/>
            <a:ext cx="4790608" cy="4607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Website</a:t>
            </a:r>
            <a:endParaRPr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Documentation</a:t>
            </a:r>
          </a:p>
          <a:p>
            <a:pPr marL="1219170" lvl="1" indent="-423323">
              <a:buSzPts val="1400"/>
              <a:buFont typeface="Tahoma"/>
              <a:buChar char="○"/>
            </a:pPr>
            <a:r>
              <a:rPr lang="en-GB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in-program &amp; online</a:t>
            </a:r>
            <a:endParaRPr lang="en-GB"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chemeClr val="accent2">
                  <a:lumMod val="60000"/>
                  <a:lumOff val="40000"/>
                </a:schemeClr>
              </a:buClr>
              <a:buSzPts val="1400"/>
              <a:buFont typeface="Tahoma"/>
              <a:buChar char="●"/>
            </a:pPr>
            <a:r>
              <a:rPr lang="en" sz="1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Written </a:t>
            </a:r>
            <a:r>
              <a:rPr lang="en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Tutorials</a:t>
            </a:r>
            <a:endParaRPr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chemeClr val="accent2">
                  <a:lumMod val="60000"/>
                  <a:lumOff val="40000"/>
                </a:schemeClr>
              </a:buClr>
              <a:buSzPts val="1400"/>
              <a:buFont typeface="Tahoma"/>
              <a:buChar char="●"/>
            </a:pPr>
            <a:r>
              <a:rPr lang="en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Video Tutorials (YouTube)</a:t>
            </a:r>
            <a:endParaRPr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Taught </a:t>
            </a: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Courses</a:t>
            </a:r>
            <a:endParaRPr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SzPts val="1400"/>
              <a:buFont typeface="Tahoma"/>
              <a:buChar char="○"/>
            </a:pPr>
            <a:r>
              <a:rPr lang="en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</a:t>
            </a: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cattering schools/workshops</a:t>
            </a:r>
            <a:endParaRPr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SzPts val="1400"/>
              <a:buFont typeface="Tahoma"/>
              <a:buChar char="○"/>
            </a:pPr>
            <a:r>
              <a:rPr lang="en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</a:t>
            </a: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niversity </a:t>
            </a:r>
            <a:r>
              <a:rPr lang="en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courses</a:t>
            </a:r>
            <a:endParaRPr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-GB" sz="1800" dirty="0" err="1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Bootcamps</a:t>
            </a:r>
            <a:r>
              <a:rPr lang="en-GB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 &amp; </a:t>
            </a:r>
            <a:r>
              <a:rPr lang="en-GB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regional workshops</a:t>
            </a:r>
            <a:endParaRPr lang="en-GB"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e-Learning</a:t>
            </a:r>
            <a:endParaRPr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-GB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Slack</a:t>
            </a:r>
            <a:endParaRPr lang="en-GB"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Twitter</a:t>
            </a:r>
            <a:endParaRPr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(</a:t>
            </a:r>
            <a:r>
              <a:rPr lang="en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Marketplace</a:t>
            </a: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)</a:t>
            </a:r>
          </a:p>
          <a:p>
            <a:pPr marL="186262">
              <a:buClr>
                <a:srgbClr val="626262"/>
              </a:buClr>
              <a:buSzPts val="1400"/>
            </a:pPr>
            <a:endParaRPr lang="en" sz="1800" dirty="0" smtClean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help@sasview.org</a:t>
            </a: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users@sasview.org</a:t>
            </a:r>
            <a:endParaRPr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738392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6;p40"/>
          <p:cNvSpPr/>
          <p:nvPr/>
        </p:nvSpPr>
        <p:spPr>
          <a:xfrm>
            <a:off x="1314885" y="472879"/>
            <a:ext cx="9562400" cy="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ctr">
              <a:buSzPts val="2300"/>
            </a:pPr>
            <a:r>
              <a:rPr lang="en" sz="3200" b="1" dirty="0">
                <a:solidFill>
                  <a:srgbClr val="00B050"/>
                </a:solidFill>
              </a:rPr>
              <a:t>Open</a:t>
            </a:r>
            <a:r>
              <a:rPr lang="en" sz="3200" b="1" dirty="0">
                <a:solidFill>
                  <a:srgbClr val="626262"/>
                </a:solidFill>
              </a:rPr>
              <a:t>, Collaborative, Community </a:t>
            </a:r>
            <a:r>
              <a:rPr lang="en" sz="3200" b="1" dirty="0" smtClean="0">
                <a:solidFill>
                  <a:srgbClr val="00B050"/>
                </a:solidFill>
              </a:rPr>
              <a:t>Learning</a:t>
            </a:r>
            <a:endParaRPr sz="3200" dirty="0">
              <a:solidFill>
                <a:srgbClr val="00B050"/>
              </a:solidFill>
            </a:endParaRPr>
          </a:p>
        </p:txBody>
      </p:sp>
      <p:sp>
        <p:nvSpPr>
          <p:cNvPr id="9" name="Google Shape;423;p53"/>
          <p:cNvSpPr txBox="1"/>
          <p:nvPr/>
        </p:nvSpPr>
        <p:spPr>
          <a:xfrm>
            <a:off x="387978" y="1341106"/>
            <a:ext cx="4790608" cy="4607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Website</a:t>
            </a:r>
            <a:endParaRPr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Documentation</a:t>
            </a:r>
          </a:p>
          <a:p>
            <a:pPr marL="1219170" lvl="1" indent="-423323">
              <a:buSzPts val="1400"/>
              <a:buFont typeface="Tahoma"/>
              <a:buChar char="○"/>
            </a:pPr>
            <a:r>
              <a:rPr lang="en-GB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in-program &amp; online</a:t>
            </a:r>
            <a:endParaRPr lang="en-GB"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Written </a:t>
            </a:r>
            <a:r>
              <a:rPr lang="en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Tutorials</a:t>
            </a:r>
            <a:endParaRPr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Video Tutorials (YouTube)</a:t>
            </a:r>
            <a:endParaRPr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Taught </a:t>
            </a: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Courses</a:t>
            </a:r>
            <a:endParaRPr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SzPts val="1400"/>
              <a:buFont typeface="Tahoma"/>
              <a:buChar char="○"/>
            </a:pPr>
            <a:r>
              <a:rPr lang="en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</a:t>
            </a:r>
            <a:r>
              <a:rPr lang="en" sz="1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cattering schools/workshops</a:t>
            </a:r>
            <a:endParaRPr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SzPts val="1400"/>
              <a:buFont typeface="Tahoma"/>
              <a:buChar char="○"/>
            </a:pPr>
            <a:r>
              <a:rPr lang="en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</a:t>
            </a: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niversity </a:t>
            </a:r>
            <a:r>
              <a:rPr lang="en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courses</a:t>
            </a:r>
            <a:endParaRPr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-GB" sz="1800" dirty="0" err="1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Bootcamps</a:t>
            </a:r>
            <a:r>
              <a:rPr lang="en-GB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 &amp; </a:t>
            </a:r>
            <a:r>
              <a:rPr lang="en-GB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regional workshops</a:t>
            </a:r>
            <a:endParaRPr lang="en-GB"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e-Learning</a:t>
            </a:r>
            <a:endParaRPr sz="1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-GB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Slack</a:t>
            </a:r>
            <a:endParaRPr lang="en-GB"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Twitter</a:t>
            </a:r>
            <a:endParaRPr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(</a:t>
            </a:r>
            <a:r>
              <a:rPr lang="en" sz="1800" dirty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Marketplace</a:t>
            </a: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)</a:t>
            </a:r>
          </a:p>
          <a:p>
            <a:pPr marL="186262">
              <a:buClr>
                <a:srgbClr val="626262"/>
              </a:buClr>
              <a:buSzPts val="1400"/>
            </a:pPr>
            <a:endParaRPr lang="en" sz="1800" dirty="0" smtClean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help@sasview.org</a:t>
            </a:r>
          </a:p>
          <a:p>
            <a:pPr marL="609585" indent="-423323">
              <a:buClr>
                <a:srgbClr val="626262"/>
              </a:buClr>
              <a:buSzPts val="1400"/>
              <a:buFont typeface="Tahoma"/>
              <a:buChar char="●"/>
            </a:pPr>
            <a:r>
              <a:rPr lang="en" sz="1800" dirty="0" smtClean="0">
                <a:solidFill>
                  <a:srgbClr val="626262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users@sasview.org</a:t>
            </a:r>
            <a:endParaRPr sz="1800" dirty="0">
              <a:solidFill>
                <a:srgbClr val="626262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55067" y="5030802"/>
            <a:ext cx="3100657" cy="1461165"/>
            <a:chOff x="3220630" y="5195468"/>
            <a:chExt cx="3100657" cy="1461165"/>
          </a:xfrm>
        </p:grpSpPr>
        <p:pic>
          <p:nvPicPr>
            <p:cNvPr id="442" name="Google Shape;442;p55"/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r="31257"/>
            <a:stretch/>
          </p:blipFill>
          <p:spPr>
            <a:xfrm>
              <a:off x="3607792" y="5875699"/>
              <a:ext cx="2326331" cy="7809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3" name="Google Shape;443;p55"/>
            <p:cNvSpPr txBox="1"/>
            <p:nvPr/>
          </p:nvSpPr>
          <p:spPr>
            <a:xfrm>
              <a:off x="3220630" y="5195468"/>
              <a:ext cx="3100657" cy="680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 i="1" dirty="0"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All the work of ISIS Sandwich Student Michael Oakley</a:t>
              </a:r>
              <a:endParaRPr sz="1600" i="1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855724" y="1267486"/>
            <a:ext cx="5006936" cy="5282697"/>
            <a:chOff x="6855724" y="1267486"/>
            <a:chExt cx="5006936" cy="52826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5724" y="1267486"/>
              <a:ext cx="5006936" cy="5282697"/>
            </a:xfrm>
            <a:prstGeom prst="rect">
              <a:avLst/>
            </a:prstGeom>
            <a:ln>
              <a:solidFill>
                <a:srgbClr val="626262"/>
              </a:solidFill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8048577" y="1639956"/>
              <a:ext cx="2621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>
                  <a:solidFill>
                    <a:srgbClr val="0070C0"/>
                  </a:solidFill>
                </a:rPr>
                <a:t>https://pan-learning.org/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082059" y="6329495"/>
              <a:ext cx="2160000" cy="202582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082059" y="4949325"/>
              <a:ext cx="2160000" cy="202582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4211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"/>
          <p:cNvSpPr txBox="1"/>
          <p:nvPr/>
        </p:nvSpPr>
        <p:spPr>
          <a:xfrm>
            <a:off x="970992" y="3106476"/>
            <a:ext cx="6544800" cy="215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1" i="0" u="none" strike="noStrike" cap="none" dirty="0" smtClean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SasView: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3600" b="1" i="1" dirty="0" smtClean="0">
                <a:solidFill>
                  <a:srgbClr val="002060"/>
                </a:solidFill>
              </a:rPr>
              <a:t>A ‘Swiss Army Knife’          for SAS Data Analysis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Tx/>
              <a:buChar char="-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"/>
          <p:cNvSpPr/>
          <p:nvPr/>
        </p:nvSpPr>
        <p:spPr>
          <a:xfrm>
            <a:off x="970992" y="5122187"/>
            <a:ext cx="57456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 smtClean="0">
                <a:solidFill>
                  <a:srgbClr val="626262"/>
                </a:solidFill>
                <a:latin typeface="Arial"/>
                <a:ea typeface="Arial"/>
                <a:cs typeface="Arial"/>
                <a:sym typeface="Arial"/>
              </a:rPr>
              <a:t>Dr Stephen King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05460" y="0"/>
            <a:ext cx="328653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200" y="140400"/>
            <a:ext cx="36195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0;p12"/>
          <p:cNvSpPr txBox="1"/>
          <p:nvPr/>
        </p:nvSpPr>
        <p:spPr>
          <a:xfrm>
            <a:off x="403341" y="345182"/>
            <a:ext cx="635645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dirty="0" smtClean="0">
                <a:solidFill>
                  <a:srgbClr val="2E2D62"/>
                </a:solidFill>
              </a:rPr>
              <a:t>Model-Fitting 101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61;p15"/>
          <p:cNvSpPr/>
          <p:nvPr/>
        </p:nvSpPr>
        <p:spPr>
          <a:xfrm>
            <a:off x="427465" y="1401194"/>
            <a:ext cx="11339992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626262"/>
                </a:solidFill>
                <a:latin typeface="+mn-lt"/>
              </a:rPr>
              <a:t>The objective of model-fitting is to find a model </a:t>
            </a:r>
            <a:r>
              <a:rPr lang="en-GB" sz="2400" b="1" dirty="0" smtClean="0">
                <a:solidFill>
                  <a:srgbClr val="626262"/>
                </a:solidFill>
                <a:latin typeface="+mn-lt"/>
              </a:rPr>
              <a:t>solution</a:t>
            </a:r>
            <a:r>
              <a:rPr lang="en-GB" sz="2400" b="1" dirty="0">
                <a:solidFill>
                  <a:srgbClr val="626262"/>
                </a:solidFill>
              </a:rPr>
              <a:t> (theory)</a:t>
            </a:r>
            <a:r>
              <a:rPr lang="en-GB" sz="2400" b="1" dirty="0" smtClean="0">
                <a:solidFill>
                  <a:srgbClr val="626262"/>
                </a:solidFill>
                <a:latin typeface="+mn-lt"/>
              </a:rPr>
              <a:t> </a:t>
            </a:r>
            <a:r>
              <a:rPr lang="en-GB" sz="2400" b="1" dirty="0">
                <a:solidFill>
                  <a:srgbClr val="626262"/>
                </a:solidFill>
                <a:latin typeface="+mn-lt"/>
              </a:rPr>
              <a:t>that: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626262"/>
              </a:solidFill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+mn-lt"/>
              </a:rPr>
              <a:t>describes </a:t>
            </a:r>
            <a:r>
              <a:rPr lang="en-GB" sz="2400" dirty="0">
                <a:solidFill>
                  <a:srgbClr val="626262"/>
                </a:solidFill>
                <a:latin typeface="+mn-lt"/>
              </a:rPr>
              <a:t>the </a:t>
            </a:r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form</a:t>
            </a:r>
            <a:r>
              <a:rPr lang="en-GB" sz="2400" dirty="0">
                <a:solidFill>
                  <a:srgbClr val="626262"/>
                </a:solidFill>
                <a:latin typeface="+mn-lt"/>
              </a:rPr>
              <a:t> of the experimental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+mn-lt"/>
              </a:rPr>
              <a:t>offers </a:t>
            </a:r>
            <a:r>
              <a:rPr lang="en-GB" sz="2400" dirty="0">
                <a:solidFill>
                  <a:srgbClr val="626262"/>
                </a:solidFill>
                <a:latin typeface="+mn-lt"/>
              </a:rPr>
              <a:t>minimal </a:t>
            </a:r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uncertainty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+mn-lt"/>
              </a:rPr>
              <a:t>has </a:t>
            </a:r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converged</a:t>
            </a:r>
            <a:r>
              <a:rPr lang="en-GB" sz="2400" dirty="0">
                <a:solidFill>
                  <a:srgbClr val="626262"/>
                </a:solidFill>
                <a:latin typeface="+mn-lt"/>
              </a:rPr>
              <a:t> </a:t>
            </a:r>
            <a:r>
              <a:rPr lang="en-GB" sz="2400" dirty="0" smtClean="0">
                <a:solidFill>
                  <a:srgbClr val="626262"/>
                </a:solidFill>
                <a:latin typeface="+mn-lt"/>
              </a:rPr>
              <a:t>nicely</a:t>
            </a:r>
            <a:endParaRPr lang="en-US" sz="1800" dirty="0" smtClean="0">
              <a:solidFill>
                <a:srgbClr val="626262"/>
              </a:solidFill>
              <a:latin typeface="+mn-lt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GB" sz="2400" dirty="0">
              <a:solidFill>
                <a:srgbClr val="626262"/>
              </a:solidFill>
              <a:latin typeface="+mn-lt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626262"/>
                </a:solidFill>
                <a:latin typeface="+mn-lt"/>
              </a:rPr>
              <a:t>And above </a:t>
            </a:r>
            <a:r>
              <a:rPr lang="en-GB" sz="2400" b="1" dirty="0" smtClean="0">
                <a:solidFill>
                  <a:srgbClr val="626262"/>
                </a:solidFill>
                <a:latin typeface="+mn-lt"/>
              </a:rPr>
              <a:t>all is…</a:t>
            </a:r>
            <a:endParaRPr lang="en-GB" sz="2400" b="1" dirty="0">
              <a:solidFill>
                <a:srgbClr val="626262"/>
              </a:solidFill>
              <a:latin typeface="+mn-lt"/>
            </a:endParaRPr>
          </a:p>
          <a:p>
            <a:pPr marL="1990725" lvl="4"/>
            <a:r>
              <a:rPr lang="en-GB" sz="2400" b="1" i="1" dirty="0" smtClean="0">
                <a:solidFill>
                  <a:srgbClr val="626262"/>
                </a:solidFill>
                <a:latin typeface="+mn-lt"/>
              </a:rPr>
              <a:t>		</a:t>
            </a:r>
            <a:r>
              <a:rPr lang="en-GB" sz="3200" b="1" i="1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physically </a:t>
            </a:r>
            <a:r>
              <a:rPr lang="en-GB" sz="3200" b="1" i="1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realistic !!!</a:t>
            </a:r>
          </a:p>
          <a:p>
            <a:endParaRPr lang="en-US" sz="2400" dirty="0" smtClean="0">
              <a:solidFill>
                <a:srgbClr val="626262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8910" y="4879204"/>
            <a:ext cx="8954180" cy="58477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800" i="1" dirty="0" smtClean="0"/>
              <a:t>“The </a:t>
            </a:r>
            <a:r>
              <a:rPr lang="en-GB" sz="1800" i="1" dirty="0"/>
              <a:t>fact, that A model fits your data, it is NOT proof that it is THE appropriate model</a:t>
            </a:r>
            <a:r>
              <a:rPr lang="en-GB" sz="1800" i="1" dirty="0" smtClean="0"/>
              <a:t>.” </a:t>
            </a:r>
            <a:endParaRPr lang="en-GB" sz="1800" i="1" dirty="0"/>
          </a:p>
          <a:p>
            <a:pPr algn="r"/>
            <a:r>
              <a:rPr lang="en-GB" dirty="0" smtClean="0"/>
              <a:t>Jan Ilavsky, APS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6087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0;p12"/>
          <p:cNvSpPr txBox="1"/>
          <p:nvPr/>
        </p:nvSpPr>
        <p:spPr>
          <a:xfrm>
            <a:off x="403341" y="345182"/>
            <a:ext cx="635645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dirty="0" smtClean="0">
                <a:solidFill>
                  <a:srgbClr val="2E2D62"/>
                </a:solidFill>
              </a:rPr>
              <a:t>Model-Fitting 101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61;p15"/>
          <p:cNvSpPr/>
          <p:nvPr/>
        </p:nvSpPr>
        <p:spPr>
          <a:xfrm>
            <a:off x="427465" y="1401194"/>
            <a:ext cx="11339992" cy="366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626262"/>
                </a:solidFill>
                <a:latin typeface="+mn-lt"/>
              </a:rPr>
              <a:t>Wherever possible, select a model/parameters using </a:t>
            </a:r>
            <a:r>
              <a:rPr lang="en-GB" sz="2400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a priori </a:t>
            </a:r>
            <a:r>
              <a:rPr lang="en-GB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knowledge</a:t>
            </a:r>
            <a:r>
              <a:rPr lang="en-GB" sz="2400" b="1" dirty="0" smtClean="0">
                <a:solidFill>
                  <a:srgbClr val="626262"/>
                </a:solidFill>
                <a:latin typeface="+mn-lt"/>
              </a:rPr>
              <a:t>:</a:t>
            </a:r>
            <a:endParaRPr lang="en-GB" sz="2400" b="1" dirty="0">
              <a:solidFill>
                <a:srgbClr val="626262"/>
              </a:solidFill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626262"/>
              </a:solidFill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+mn-lt"/>
              </a:rPr>
              <a:t>ancillary data (EM, DLS, </a:t>
            </a:r>
            <a:r>
              <a:rPr lang="en-GB" sz="2400" i="1" dirty="0" err="1" smtClean="0">
                <a:solidFill>
                  <a:srgbClr val="626262"/>
                </a:solidFill>
                <a:latin typeface="+mn-lt"/>
              </a:rPr>
              <a:t>etc</a:t>
            </a:r>
            <a:r>
              <a:rPr lang="en-GB" sz="2400" dirty="0" smtClean="0">
                <a:solidFill>
                  <a:srgbClr val="626262"/>
                </a:solidFill>
                <a:latin typeface="+mn-lt"/>
              </a:rPr>
              <a:t>)</a:t>
            </a:r>
            <a:endParaRPr lang="en-GB" sz="1800" dirty="0">
              <a:solidFill>
                <a:srgbClr val="626262"/>
              </a:solidFill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26262"/>
                </a:solidFill>
                <a:latin typeface="+mn-lt"/>
              </a:rPr>
              <a:t>p</a:t>
            </a:r>
            <a:r>
              <a:rPr lang="en-GB" sz="2400" dirty="0" smtClean="0">
                <a:solidFill>
                  <a:srgbClr val="626262"/>
                </a:solidFill>
                <a:latin typeface="+mn-lt"/>
              </a:rPr>
              <a:t>ublished literature</a:t>
            </a:r>
          </a:p>
          <a:p>
            <a:pPr marL="457200" lvl="1"/>
            <a:endParaRPr lang="en-GB" sz="1800" dirty="0" smtClean="0">
              <a:solidFill>
                <a:srgbClr val="626262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626262"/>
                </a:solidFill>
              </a:rPr>
              <a:t>A model with 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more parameters is not always better </a:t>
            </a:r>
            <a:r>
              <a:rPr lang="en-US" sz="2400" b="1" dirty="0" smtClean="0">
                <a:solidFill>
                  <a:srgbClr val="626262"/>
                </a:solidFill>
              </a:rPr>
              <a:t>than a model with fewer parameters!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rgbClr val="62626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Simultaneously fitting too many parameters </a:t>
            </a:r>
            <a:r>
              <a:rPr lang="en-US" sz="2400" b="1" dirty="0" smtClean="0">
                <a:solidFill>
                  <a:srgbClr val="626262"/>
                </a:solidFill>
                <a:latin typeface="+mn-lt"/>
              </a:rPr>
              <a:t>is generally 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a bad idea</a:t>
            </a:r>
            <a:r>
              <a:rPr lang="en-US" sz="2400" b="1" dirty="0" smtClean="0">
                <a:solidFill>
                  <a:srgbClr val="626262"/>
                </a:solidFill>
                <a:latin typeface="+mn-lt"/>
              </a:rPr>
              <a:t>!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GB" dirty="0">
              <a:solidFill>
                <a:srgbClr val="62626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626262"/>
                </a:solidFill>
                <a:latin typeface="+mn-lt"/>
              </a:rPr>
              <a:t>at least, until the program is homing in on a solution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69188" y="5573483"/>
            <a:ext cx="2803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Here’s why…</a:t>
            </a:r>
            <a:endParaRPr lang="en-GB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45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0;p12"/>
          <p:cNvSpPr txBox="1"/>
          <p:nvPr/>
        </p:nvSpPr>
        <p:spPr>
          <a:xfrm>
            <a:off x="403341" y="345182"/>
            <a:ext cx="635645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dirty="0" smtClean="0">
                <a:solidFill>
                  <a:srgbClr val="2E2D62"/>
                </a:solidFill>
              </a:rPr>
              <a:t>Model-Fitting 101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804544" y="2797178"/>
            <a:ext cx="257175" cy="1580044"/>
          </a:xfrm>
          <a:prstGeom prst="straightConnector1">
            <a:avLst/>
          </a:prstGeom>
          <a:ln w="28575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171044" y="1218781"/>
            <a:ext cx="9849912" cy="5581617"/>
            <a:chOff x="1171044" y="1218781"/>
            <a:chExt cx="9849912" cy="5581617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044" y="1218781"/>
              <a:ext cx="9849912" cy="5581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 rot="1380000">
              <a:off x="3725631" y="5589356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800" b="1" dirty="0" smtClean="0"/>
                <a:t>Parameter_1</a:t>
              </a:r>
              <a:endParaRPr lang="en-GB" sz="18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7536701">
              <a:off x="8202077" y="4312732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800" b="1" dirty="0" smtClean="0"/>
                <a:t>Parameter_2</a:t>
              </a:r>
              <a:endParaRPr lang="en-GB" sz="1800" b="1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356401" y="1426168"/>
              <a:ext cx="1184505" cy="2280744"/>
              <a:chOff x="9356401" y="1426168"/>
              <a:chExt cx="1184505" cy="2280744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9647757" y="2393990"/>
                <a:ext cx="39626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800" b="1" dirty="0" smtClean="0">
                    <a:sym typeface="Symbol"/>
                  </a:rPr>
                  <a:t></a:t>
                </a:r>
                <a:r>
                  <a:rPr lang="en-GB" sz="1800" b="1" baseline="30000" dirty="0" smtClean="0">
                    <a:sym typeface="Symbol"/>
                  </a:rPr>
                  <a:t>2</a:t>
                </a:r>
                <a:endParaRPr lang="en-GB" sz="1800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9356401" y="3337580"/>
                <a:ext cx="77457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800" i="1" dirty="0"/>
                  <a:t>b</a:t>
                </a:r>
                <a:r>
                  <a:rPr lang="en-GB" sz="1800" i="1" dirty="0" smtClean="0"/>
                  <a:t>etter</a:t>
                </a: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 flipH="1">
                <a:off x="9519170" y="1788634"/>
                <a:ext cx="257175" cy="158004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9689391" y="1426168"/>
                <a:ext cx="85151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800" i="1" dirty="0" smtClean="0"/>
                  <a:t>poorer</a:t>
                </a: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1203702" y="6492621"/>
            <a:ext cx="307327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626262"/>
                </a:solidFill>
              </a:rPr>
              <a:t>Image © http</a:t>
            </a:r>
            <a:r>
              <a:rPr lang="en-GB" dirty="0">
                <a:solidFill>
                  <a:srgbClr val="626262"/>
                </a:solidFill>
              </a:rPr>
              <a:t>://www.theactuary.com/</a:t>
            </a:r>
          </a:p>
        </p:txBody>
      </p:sp>
    </p:spTree>
    <p:extLst>
      <p:ext uri="{BB962C8B-B14F-4D97-AF65-F5344CB8AC3E}">
        <p14:creationId xmlns:p14="http://schemas.microsoft.com/office/powerpoint/2010/main" val="414953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0;p12"/>
          <p:cNvSpPr txBox="1"/>
          <p:nvPr/>
        </p:nvSpPr>
        <p:spPr>
          <a:xfrm>
            <a:off x="403341" y="345182"/>
            <a:ext cx="635645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dirty="0" smtClean="0">
                <a:solidFill>
                  <a:srgbClr val="2E2D62"/>
                </a:solidFill>
              </a:rPr>
              <a:t>Model-Fitting 101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61;p15"/>
          <p:cNvSpPr/>
          <p:nvPr/>
        </p:nvSpPr>
        <p:spPr>
          <a:xfrm>
            <a:off x="427465" y="1401194"/>
            <a:ext cx="11339992" cy="412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626262"/>
                </a:solidFill>
                <a:latin typeface="+mn-lt"/>
              </a:rPr>
              <a:t>Finding the global minimum </a:t>
            </a:r>
            <a:r>
              <a:rPr lang="en-GB" sz="2400" b="1" dirty="0" smtClean="0">
                <a:solidFill>
                  <a:srgbClr val="62626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GB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sym typeface="Wingdings" panose="05000000000000000000" pitchFamily="2" charset="2"/>
              </a:rPr>
              <a:t>optimisation</a:t>
            </a:r>
            <a:endParaRPr lang="en-GB" sz="24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+mn-lt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GB" b="1" dirty="0">
              <a:solidFill>
                <a:srgbClr val="62626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26262"/>
                </a:solidFill>
              </a:rPr>
              <a:t>y</a:t>
            </a:r>
            <a:r>
              <a:rPr lang="en-US" sz="2400" dirty="0" smtClean="0">
                <a:solidFill>
                  <a:srgbClr val="626262"/>
                </a:solidFill>
              </a:rPr>
              <a:t>ou can have </a:t>
            </a:r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speed </a:t>
            </a:r>
            <a:r>
              <a:rPr lang="en-US" sz="2400" i="1" u="sng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or</a:t>
            </a:r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robustness</a:t>
            </a:r>
            <a:r>
              <a:rPr lang="en-US" sz="2400" dirty="0" smtClean="0">
                <a:solidFill>
                  <a:srgbClr val="626262"/>
                </a:solidFill>
              </a:rPr>
              <a:t>, but not (generally-speaking) both!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rgbClr val="62626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626262"/>
                </a:solidFill>
                <a:latin typeface="+mn-lt"/>
              </a:rPr>
              <a:t>For speed: </a:t>
            </a:r>
            <a:r>
              <a:rPr lang="en-US" sz="2400" b="1" dirty="0" smtClean="0">
                <a:solidFill>
                  <a:srgbClr val="62626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sym typeface="Wingdings" panose="05000000000000000000" pitchFamily="2" charset="2"/>
              </a:rPr>
              <a:t>gradient-descent algorithms</a:t>
            </a:r>
            <a:endParaRPr lang="en-GB" sz="2400" b="1" dirty="0" smtClean="0">
              <a:solidFill>
                <a:srgbClr val="62626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rgbClr val="626262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626262"/>
                </a:solidFill>
                <a:latin typeface="+mn-lt"/>
              </a:rPr>
              <a:t>For robustness: </a:t>
            </a:r>
            <a:r>
              <a:rPr lang="en-US" sz="2400" b="1" dirty="0" smtClean="0">
                <a:solidFill>
                  <a:srgbClr val="62626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sym typeface="Wingdings" panose="05000000000000000000" pitchFamily="2" charset="2"/>
              </a:rPr>
              <a:t>population algorithms</a:t>
            </a:r>
          </a:p>
          <a:p>
            <a:pPr lvl="1"/>
            <a:endParaRPr lang="en-US" dirty="0" smtClean="0">
              <a:solidFill>
                <a:srgbClr val="626262"/>
              </a:solidFill>
            </a:endParaRPr>
          </a:p>
          <a:p>
            <a:pPr marL="7416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626262"/>
                </a:solidFill>
              </a:rPr>
              <a:t>also </a:t>
            </a:r>
            <a:r>
              <a:rPr lang="en-US" sz="2400" dirty="0">
                <a:solidFill>
                  <a:srgbClr val="626262"/>
                </a:solidFill>
              </a:rPr>
              <a:t>called ‘evolutionary’ or ‘genetic’ algorithms</a:t>
            </a:r>
            <a:endParaRPr lang="en-GB" sz="2400" dirty="0">
              <a:solidFill>
                <a:srgbClr val="62626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+mn-lt"/>
              <a:sym typeface="Wingdings" panose="05000000000000000000" pitchFamily="2" charset="2"/>
            </a:endParaRPr>
          </a:p>
          <a:p>
            <a:r>
              <a:rPr lang="en-US" sz="2400" b="1" dirty="0" smtClean="0">
                <a:solidFill>
                  <a:srgbClr val="626262"/>
                </a:solidFill>
                <a:latin typeface="+mn-lt"/>
                <a:sym typeface="Wingdings" panose="05000000000000000000" pitchFamily="2" charset="2"/>
              </a:rPr>
              <a:t>                               </a:t>
            </a:r>
            <a:r>
              <a:rPr lang="en-US" sz="2000" b="1" dirty="0" smtClean="0">
                <a:solidFill>
                  <a:srgbClr val="626262"/>
                </a:solidFill>
                <a:latin typeface="+mn-lt"/>
                <a:sym typeface="Wingdings" panose="05000000000000000000" pitchFamily="2" charset="2"/>
              </a:rPr>
              <a:t>  </a:t>
            </a:r>
            <a:r>
              <a:rPr lang="en-US" sz="2400" b="1" dirty="0" smtClean="0">
                <a:solidFill>
                  <a:srgbClr val="62626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sym typeface="Wingdings" panose="05000000000000000000" pitchFamily="2" charset="2"/>
              </a:rPr>
              <a:t>Bayesian (probability) algorithms</a:t>
            </a:r>
          </a:p>
          <a:p>
            <a:pPr marL="457200" lvl="1"/>
            <a:endParaRPr lang="en-GB" dirty="0">
              <a:solidFill>
                <a:srgbClr val="626262"/>
              </a:solidFill>
            </a:endParaRPr>
          </a:p>
          <a:p>
            <a:pPr marL="7272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626262"/>
                </a:solidFill>
                <a:latin typeface="+mn-lt"/>
                <a:sym typeface="Wingdings" panose="05000000000000000000" pitchFamily="2" charset="2"/>
              </a:rPr>
              <a:t>AI methods…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8041" y="5573483"/>
            <a:ext cx="648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SasView features 5 </a:t>
            </a:r>
            <a:r>
              <a:rPr lang="en-US" sz="3200" b="1" dirty="0" err="1" smtClean="0">
                <a:solidFill>
                  <a:srgbClr val="00B050"/>
                </a:solidFill>
              </a:rPr>
              <a:t>optimisers</a:t>
            </a:r>
            <a:r>
              <a:rPr lang="en-US" sz="3200" b="1" dirty="0" smtClean="0">
                <a:solidFill>
                  <a:srgbClr val="00B050"/>
                </a:solidFill>
              </a:rPr>
              <a:t>…</a:t>
            </a:r>
            <a:endParaRPr lang="en-GB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741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0;p12"/>
          <p:cNvSpPr txBox="1"/>
          <p:nvPr/>
        </p:nvSpPr>
        <p:spPr>
          <a:xfrm>
            <a:off x="403341" y="345182"/>
            <a:ext cx="635645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dirty="0" smtClean="0">
                <a:solidFill>
                  <a:srgbClr val="2E2D62"/>
                </a:solidFill>
              </a:rPr>
              <a:t>SasView </a:t>
            </a:r>
            <a:r>
              <a:rPr lang="en-US" sz="4400" b="1" dirty="0" err="1" smtClean="0">
                <a:solidFill>
                  <a:srgbClr val="2E2D62"/>
                </a:solidFill>
              </a:rPr>
              <a:t>Optimisers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61;p15"/>
          <p:cNvSpPr/>
          <p:nvPr/>
        </p:nvSpPr>
        <p:spPr>
          <a:xfrm>
            <a:off x="427465" y="1401194"/>
            <a:ext cx="11339992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626262"/>
                </a:solidFill>
                <a:latin typeface="+mn-lt"/>
              </a:rPr>
              <a:t>For speed: </a:t>
            </a:r>
            <a:r>
              <a:rPr lang="en-GB" sz="2400" b="1" dirty="0">
                <a:solidFill>
                  <a:srgbClr val="626262"/>
                </a:solidFill>
                <a:latin typeface="+mn-lt"/>
                <a:sym typeface="Wingdings" panose="05000000000000000000" pitchFamily="2" charset="2"/>
              </a:rPr>
              <a:t></a:t>
            </a:r>
            <a:r>
              <a:rPr lang="en-GB" sz="2400" b="1" dirty="0">
                <a:solidFill>
                  <a:srgbClr val="626262"/>
                </a:solidFill>
                <a:latin typeface="+mn-lt"/>
              </a:rPr>
              <a:t> gradient-descent algorithms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800" b="1" i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Levenberg</a:t>
            </a:r>
            <a:r>
              <a:rPr lang="en-GB" sz="18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-Marquardt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626262"/>
                </a:solidFill>
                <a:latin typeface="+mn-lt"/>
              </a:rPr>
              <a:t>the tried-and-trusted workhorse found in every model-fitting package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626262"/>
                </a:solidFill>
                <a:latin typeface="+mn-lt"/>
              </a:rPr>
              <a:t>use when you have a reasonable fit in a minimum &amp; want the best values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626262"/>
                </a:solidFill>
                <a:latin typeface="+mn-lt"/>
              </a:rPr>
              <a:t>but beware it finding local </a:t>
            </a:r>
            <a:r>
              <a:rPr lang="en-GB" sz="1800" dirty="0" smtClean="0">
                <a:solidFill>
                  <a:srgbClr val="626262"/>
                </a:solidFill>
                <a:latin typeface="+mn-lt"/>
              </a:rPr>
              <a:t>minima</a:t>
            </a:r>
            <a:endParaRPr lang="en-GB" sz="1800" dirty="0">
              <a:solidFill>
                <a:srgbClr val="626262"/>
              </a:solidFill>
              <a:latin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8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Quasi-Newton BFGS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600" b="1" dirty="0">
              <a:solidFill>
                <a:srgbClr val="626262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626262"/>
                </a:solidFill>
                <a:latin typeface="+mn-lt"/>
              </a:rPr>
              <a:t>In-between: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800" b="1" i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Nelder</a:t>
            </a:r>
            <a:r>
              <a:rPr lang="en-GB" sz="18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-Mead Simplex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626262"/>
                </a:solidFill>
                <a:latin typeface="+mn-lt"/>
              </a:rPr>
              <a:t> a good first choice (especially if your function is well-behaved)</a:t>
            </a:r>
            <a:endParaRPr lang="en-GB" sz="1800" b="1" dirty="0">
              <a:solidFill>
                <a:srgbClr val="626262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 dirty="0">
              <a:solidFill>
                <a:srgbClr val="626262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626262"/>
                </a:solidFill>
                <a:latin typeface="+mn-lt"/>
              </a:rPr>
              <a:t>For robustness: </a:t>
            </a:r>
            <a:r>
              <a:rPr lang="en-GB" sz="2400" b="1" dirty="0">
                <a:solidFill>
                  <a:srgbClr val="626262"/>
                </a:solidFill>
                <a:latin typeface="+mn-lt"/>
                <a:sym typeface="Wingdings" panose="05000000000000000000" pitchFamily="2" charset="2"/>
              </a:rPr>
              <a:t></a:t>
            </a:r>
            <a:r>
              <a:rPr lang="en-GB" sz="2400" b="1" dirty="0">
                <a:solidFill>
                  <a:srgbClr val="626262"/>
                </a:solidFill>
                <a:latin typeface="+mn-lt"/>
              </a:rPr>
              <a:t> population &amp; Bayesian algorithms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8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Differential Evolution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8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DREAM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626262"/>
                </a:solidFill>
                <a:latin typeface="+mn-lt"/>
              </a:rPr>
              <a:t>use when you need a really robust fit </a:t>
            </a:r>
            <a:r>
              <a:rPr lang="en-GB" sz="1800" u="sng" dirty="0">
                <a:solidFill>
                  <a:srgbClr val="626262"/>
                </a:solidFill>
                <a:latin typeface="+mn-lt"/>
              </a:rPr>
              <a:t>&amp;/or want to </a:t>
            </a:r>
            <a:r>
              <a:rPr lang="en-GB" sz="18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explore correlations</a:t>
            </a:r>
            <a:endParaRPr lang="en-GB" sz="1800" dirty="0">
              <a:solidFill>
                <a:schemeClr val="accent2">
                  <a:lumMod val="60000"/>
                  <a:lumOff val="40000"/>
                </a:schemeClr>
              </a:solidFill>
              <a:latin typeface="+mn-lt"/>
            </a:endParaRPr>
          </a:p>
        </p:txBody>
      </p:sp>
      <p:pic>
        <p:nvPicPr>
          <p:cNvPr id="1028" name="Picture 4" descr="Brackets PNG Images | Brackets Transparent PNG - Vip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9" r="32500"/>
          <a:stretch/>
        </p:blipFill>
        <p:spPr bwMode="auto">
          <a:xfrm rot="10800000">
            <a:off x="9220197" y="1401195"/>
            <a:ext cx="1023257" cy="452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16200000">
            <a:off x="9101749" y="2893891"/>
            <a:ext cx="327525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GB" sz="1800" dirty="0" smtClean="0">
              <a:hlinkClick r:id="rId3"/>
            </a:endParaRPr>
          </a:p>
          <a:p>
            <a:pPr algn="ctr"/>
            <a:r>
              <a:rPr lang="en-US" sz="2400" b="1" i="1" dirty="0" smtClean="0"/>
              <a:t>‘</a:t>
            </a:r>
            <a:r>
              <a:rPr lang="en-US" sz="2400" b="1" i="1" dirty="0" smtClean="0">
                <a:solidFill>
                  <a:srgbClr val="626262"/>
                </a:solidFill>
              </a:rPr>
              <a:t>bumps’</a:t>
            </a:r>
            <a:endParaRPr lang="en-US" sz="2400" b="1" i="1" dirty="0" smtClean="0">
              <a:solidFill>
                <a:srgbClr val="626262"/>
              </a:solidFill>
              <a:hlinkClick r:id="rId3"/>
            </a:endParaRPr>
          </a:p>
          <a:p>
            <a:pPr algn="ctr"/>
            <a:endParaRPr lang="en-GB" sz="1600" b="1" i="1" dirty="0">
              <a:hlinkClick r:id="rId3"/>
            </a:endParaRPr>
          </a:p>
          <a:p>
            <a:pPr algn="ctr"/>
            <a:r>
              <a:rPr lang="en-GB" sz="1800" dirty="0" smtClean="0">
                <a:hlinkClick r:id="rId3"/>
              </a:rPr>
              <a:t>https</a:t>
            </a:r>
            <a:r>
              <a:rPr lang="en-GB" sz="1800" dirty="0">
                <a:hlinkClick r:id="rId3"/>
              </a:rPr>
              <a:t>://pypi.org/project/bumps</a:t>
            </a:r>
            <a:r>
              <a:rPr lang="en-GB" sz="1800" dirty="0" smtClean="0">
                <a:hlinkClick r:id="rId3"/>
              </a:rPr>
              <a:t>/</a:t>
            </a:r>
            <a:endParaRPr lang="en-GB" sz="1800" dirty="0" smtClean="0"/>
          </a:p>
          <a:p>
            <a:pPr algn="ctr"/>
            <a:r>
              <a:rPr lang="en-US" sz="1800" dirty="0" smtClean="0">
                <a:solidFill>
                  <a:srgbClr val="626262"/>
                </a:solidFill>
              </a:rPr>
              <a:t>Paul Kienzle, NIST</a:t>
            </a:r>
            <a:endParaRPr lang="en-GB" sz="1800" dirty="0">
              <a:solidFill>
                <a:srgbClr val="62626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0812" y="6291941"/>
            <a:ext cx="793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linkClick r:id="rId4"/>
              </a:rPr>
              <a:t>https://</a:t>
            </a:r>
            <a:r>
              <a:rPr lang="en-GB" sz="1800" dirty="0" smtClean="0">
                <a:hlinkClick r:id="rId4"/>
              </a:rPr>
              <a:t>www.sasview.org/docs/user/qtgui/Perspectives/Fitting/optimizer.html</a:t>
            </a:r>
            <a:r>
              <a:rPr lang="en-GB" sz="1800" dirty="0" smtClean="0"/>
              <a:t> 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318613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"/>
          <p:cNvSpPr txBox="1"/>
          <p:nvPr/>
        </p:nvSpPr>
        <p:spPr>
          <a:xfrm>
            <a:off x="970993" y="3189600"/>
            <a:ext cx="5846266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1" i="0" u="none" strike="noStrike" cap="none" dirty="0" smtClean="0">
                <a:solidFill>
                  <a:srgbClr val="2E2D62"/>
                </a:solidFill>
                <a:latin typeface="Arial"/>
                <a:ea typeface="Arial"/>
                <a:cs typeface="Arial"/>
                <a:sym typeface="Arial"/>
              </a:rPr>
              <a:t>Time for a Demonstration!</a:t>
            </a:r>
            <a:endParaRPr sz="4800" b="1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6"/>
          <p:cNvPicPr preferRelativeResize="0"/>
          <p:nvPr/>
        </p:nvPicPr>
        <p:blipFill rotWithShape="1">
          <a:blip r:embed="rId4">
            <a:alphaModFix/>
          </a:blip>
          <a:srcRect t="-7583" r="5271" b="21301"/>
          <a:stretch/>
        </p:blipFill>
        <p:spPr>
          <a:xfrm>
            <a:off x="4075838" y="4533898"/>
            <a:ext cx="8116162" cy="235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200" y="140400"/>
            <a:ext cx="3619500" cy="186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710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"/>
          <p:cNvSpPr txBox="1"/>
          <p:nvPr/>
        </p:nvSpPr>
        <p:spPr>
          <a:xfrm>
            <a:off x="970993" y="2809366"/>
            <a:ext cx="584626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1" i="0" u="none" strike="noStrike" cap="none" dirty="0" smtClean="0">
                <a:solidFill>
                  <a:srgbClr val="2E2D62"/>
                </a:solidFill>
                <a:latin typeface="Arial"/>
                <a:ea typeface="Arial"/>
                <a:cs typeface="Arial"/>
                <a:sym typeface="Arial"/>
              </a:rPr>
              <a:t>Thanks to:</a:t>
            </a:r>
            <a:endParaRPr sz="4800" b="1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6"/>
          <p:cNvPicPr preferRelativeResize="0"/>
          <p:nvPr/>
        </p:nvPicPr>
        <p:blipFill rotWithShape="1">
          <a:blip r:embed="rId4">
            <a:alphaModFix/>
          </a:blip>
          <a:srcRect t="-7583" r="5271" b="21301"/>
          <a:stretch/>
        </p:blipFill>
        <p:spPr>
          <a:xfrm>
            <a:off x="4075838" y="4533898"/>
            <a:ext cx="8116162" cy="235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200" y="140400"/>
            <a:ext cx="361950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61;p15"/>
          <p:cNvSpPr/>
          <p:nvPr/>
        </p:nvSpPr>
        <p:spPr>
          <a:xfrm>
            <a:off x="1006882" y="3773219"/>
            <a:ext cx="495934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2400" dirty="0">
                <a:solidFill>
                  <a:srgbClr val="666666"/>
                </a:solidFill>
              </a:rPr>
              <a:t>T</a:t>
            </a:r>
            <a:r>
              <a:rPr lang="en-US" sz="2400" dirty="0" smtClean="0">
                <a:solidFill>
                  <a:srgbClr val="666666"/>
                </a:solidFill>
              </a:rPr>
              <a:t>he members of the</a:t>
            </a:r>
          </a:p>
          <a:p>
            <a:pPr algn="just"/>
            <a:r>
              <a:rPr lang="en-US" sz="2400" dirty="0" smtClean="0">
                <a:solidFill>
                  <a:srgbClr val="666666"/>
                </a:solidFill>
              </a:rPr>
              <a:t>SasView Development Team</a:t>
            </a:r>
            <a:endParaRPr lang="en-US" sz="24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4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0068" y="2811600"/>
            <a:ext cx="6934200" cy="11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1200" y="140400"/>
            <a:ext cx="3619500" cy="186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278393" y="5760303"/>
            <a:ext cx="10612246" cy="523180"/>
            <a:chOff x="278393" y="5760303"/>
            <a:chExt cx="10612246" cy="523180"/>
          </a:xfrm>
        </p:grpSpPr>
        <p:sp>
          <p:nvSpPr>
            <p:cNvPr id="6" name="Google Shape;414;p21"/>
            <p:cNvSpPr/>
            <p:nvPr/>
          </p:nvSpPr>
          <p:spPr>
            <a:xfrm>
              <a:off x="278393" y="5904254"/>
              <a:ext cx="1822011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www.sasview.org</a:t>
              </a:r>
              <a:endParaRPr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385741" y="5904000"/>
              <a:ext cx="2144238" cy="338554"/>
              <a:chOff x="4654915" y="5904000"/>
              <a:chExt cx="2144238" cy="338554"/>
            </a:xfrm>
          </p:grpSpPr>
          <p:pic>
            <p:nvPicPr>
              <p:cNvPr id="12" name="Picture 1" descr="Slack Glyph  Logo Icon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654915" y="5951100"/>
                <a:ext cx="252000" cy="25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Google Shape;415;p21"/>
              <p:cNvSpPr/>
              <p:nvPr/>
            </p:nvSpPr>
            <p:spPr>
              <a:xfrm>
                <a:off x="4883009" y="5904000"/>
                <a:ext cx="1916144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GB" sz="1600" dirty="0">
                    <a:solidFill>
                      <a:schemeClr val="lt1"/>
                    </a:solidFill>
                  </a:rPr>
                  <a:t>s</a:t>
                </a:r>
                <a:r>
                  <a:rPr lang="en-GB" sz="1600" b="0" i="0" u="none" strike="noStrike" cap="none" dirty="0" smtClean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asview.slack.com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060909" y="5904254"/>
              <a:ext cx="1364327" cy="338554"/>
              <a:chOff x="2275166" y="5904254"/>
              <a:chExt cx="1364327" cy="338554"/>
            </a:xfrm>
          </p:grpSpPr>
          <p:sp>
            <p:nvSpPr>
              <p:cNvPr id="10" name="Google Shape;413;p21"/>
              <p:cNvSpPr/>
              <p:nvPr/>
            </p:nvSpPr>
            <p:spPr>
              <a:xfrm>
                <a:off x="2448506" y="5904254"/>
                <a:ext cx="119098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GB" sz="1600" b="0" i="0" u="none" strike="noStrike" cap="none" dirty="0" smtClean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@SasView</a:t>
                </a:r>
                <a:endParaRPr sz="16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" name="Google Shape;416;p21" descr="A close-up of a person's face&#10;&#10;Description automatically generated with low confidence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2275166" y="5994000"/>
                <a:ext cx="236330" cy="19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" name="Google Shape;415;p21"/>
            <p:cNvSpPr/>
            <p:nvPr/>
          </p:nvSpPr>
          <p:spPr>
            <a:xfrm>
              <a:off x="8490483" y="5760303"/>
              <a:ext cx="240015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2800" b="1" dirty="0" smtClean="0">
                  <a:solidFill>
                    <a:schemeClr val="lt1"/>
                  </a:solidFill>
                </a:rPr>
                <a:t>e:</a:t>
              </a:r>
              <a:r>
                <a:rPr lang="en-GB" sz="1600" b="1" dirty="0" smtClean="0">
                  <a:solidFill>
                    <a:schemeClr val="lt1"/>
                  </a:solidFill>
                </a:rPr>
                <a:t> </a:t>
              </a:r>
              <a:r>
                <a:rPr lang="en-GB" sz="1600" dirty="0" smtClean="0">
                  <a:solidFill>
                    <a:schemeClr val="lt1"/>
                  </a:solidFill>
                </a:rPr>
                <a:t>help@sasview</a:t>
              </a:r>
              <a:r>
                <a:rPr lang="en-GB" sz="16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.org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3446" y="1750741"/>
            <a:ext cx="12192000" cy="510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4356" y="2813050"/>
            <a:ext cx="744220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1200" y="140400"/>
            <a:ext cx="361950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31115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verta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verta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78393" y="5760303"/>
            <a:ext cx="10612246" cy="523180"/>
            <a:chOff x="278393" y="5760303"/>
            <a:chExt cx="10612246" cy="523180"/>
          </a:xfrm>
        </p:grpSpPr>
        <p:sp>
          <p:nvSpPr>
            <p:cNvPr id="414" name="Google Shape;414;p21"/>
            <p:cNvSpPr/>
            <p:nvPr/>
          </p:nvSpPr>
          <p:spPr>
            <a:xfrm>
              <a:off x="278393" y="5904254"/>
              <a:ext cx="1822011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www.sasview.org</a:t>
              </a:r>
              <a:endParaRPr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385741" y="5904000"/>
              <a:ext cx="2144238" cy="338554"/>
              <a:chOff x="4654915" y="5904000"/>
              <a:chExt cx="2144238" cy="338554"/>
            </a:xfrm>
          </p:grpSpPr>
          <p:pic>
            <p:nvPicPr>
              <p:cNvPr id="1025" name="Picture 1" descr="Slack Glyph  Logo Icon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654915" y="5951100"/>
                <a:ext cx="252000" cy="25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5" name="Google Shape;415;p21"/>
              <p:cNvSpPr/>
              <p:nvPr/>
            </p:nvSpPr>
            <p:spPr>
              <a:xfrm>
                <a:off x="4883009" y="5904000"/>
                <a:ext cx="1916144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GB" sz="1600" dirty="0">
                    <a:solidFill>
                      <a:schemeClr val="lt1"/>
                    </a:solidFill>
                  </a:rPr>
                  <a:t>s</a:t>
                </a:r>
                <a:r>
                  <a:rPr lang="en-GB" sz="1600" b="0" i="0" u="none" strike="noStrike" cap="none" dirty="0" smtClean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asview.slack.com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3060909" y="5904254"/>
              <a:ext cx="1364327" cy="338554"/>
              <a:chOff x="2275166" y="5904254"/>
              <a:chExt cx="1364327" cy="338554"/>
            </a:xfrm>
          </p:grpSpPr>
          <p:sp>
            <p:nvSpPr>
              <p:cNvPr id="413" name="Google Shape;413;p21"/>
              <p:cNvSpPr/>
              <p:nvPr/>
            </p:nvSpPr>
            <p:spPr>
              <a:xfrm>
                <a:off x="2448506" y="5904254"/>
                <a:ext cx="119098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GB" sz="1600" b="0" i="0" u="none" strike="noStrike" cap="none" dirty="0" smtClean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@SasView</a:t>
                </a:r>
                <a:endParaRPr sz="16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16" name="Google Shape;416;p21" descr="A close-up of a person's face&#10;&#10;Description automatically generated with low confidence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2275166" y="5994000"/>
                <a:ext cx="236330" cy="19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Google Shape;415;p21"/>
            <p:cNvSpPr/>
            <p:nvPr/>
          </p:nvSpPr>
          <p:spPr>
            <a:xfrm>
              <a:off x="8490483" y="5760303"/>
              <a:ext cx="240015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2800" b="1" dirty="0" smtClean="0">
                  <a:solidFill>
                    <a:schemeClr val="lt1"/>
                  </a:solidFill>
                </a:rPr>
                <a:t>e:</a:t>
              </a:r>
              <a:r>
                <a:rPr lang="en-GB" sz="1600" b="1" dirty="0" smtClean="0">
                  <a:solidFill>
                    <a:schemeClr val="lt1"/>
                  </a:solidFill>
                </a:rPr>
                <a:t> </a:t>
              </a:r>
              <a:r>
                <a:rPr lang="en-GB" sz="1600" dirty="0" smtClean="0">
                  <a:solidFill>
                    <a:schemeClr val="lt1"/>
                  </a:solidFill>
                </a:rPr>
                <a:t>help@sasview</a:t>
              </a:r>
              <a:r>
                <a:rPr lang="en-GB" sz="16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.org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67;p3"/>
          <p:cNvSpPr txBox="1"/>
          <p:nvPr/>
        </p:nvSpPr>
        <p:spPr>
          <a:xfrm>
            <a:off x="422243" y="4386608"/>
            <a:ext cx="5101814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dirty="0">
                <a:solidFill>
                  <a:srgbClr val="1E5DF8"/>
                </a:solidFill>
              </a:rPr>
              <a:t>5</a:t>
            </a:r>
            <a:r>
              <a:rPr lang="en-GB" sz="2400" b="1" i="0" u="none" strike="noStrike" cap="none" dirty="0" smtClean="0">
                <a:solidFill>
                  <a:srgbClr val="2E2D62"/>
                </a:solidFill>
                <a:latin typeface="Arial"/>
                <a:ea typeface="Arial"/>
                <a:cs typeface="Arial"/>
                <a:sym typeface="Arial"/>
              </a:rPr>
              <a:t> Demonstrations of SasView</a:t>
            </a:r>
          </a:p>
          <a:p>
            <a:pPr>
              <a:buSzPts val="2400"/>
            </a:pPr>
            <a:r>
              <a:rPr lang="en-US" dirty="0" smtClean="0">
                <a:solidFill>
                  <a:srgbClr val="626262"/>
                </a:solidFill>
              </a:rPr>
              <a:t>Including Model-Fitting 101</a:t>
            </a:r>
            <a:endParaRPr lang="en-US" dirty="0">
              <a:solidFill>
                <a:srgbClr val="62626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879" y="0"/>
            <a:ext cx="6832121" cy="6858000"/>
          </a:xfrm>
          <a:prstGeom prst="rect">
            <a:avLst/>
          </a:prstGeom>
        </p:spPr>
      </p:pic>
      <p:sp>
        <p:nvSpPr>
          <p:cNvPr id="265" name="Google Shape;265;p3"/>
          <p:cNvSpPr txBox="1"/>
          <p:nvPr/>
        </p:nvSpPr>
        <p:spPr>
          <a:xfrm>
            <a:off x="423748" y="1380700"/>
            <a:ext cx="5101814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i="0" u="none" strike="noStrike" cap="none" dirty="0">
                <a:solidFill>
                  <a:srgbClr val="1E5DF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2400" b="1" i="0" u="none" strike="noStrike" cap="none" dirty="0">
                <a:solidFill>
                  <a:srgbClr val="2E2D6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 b="1" i="0" u="none" strike="noStrike" cap="none" dirty="0" smtClean="0">
                <a:solidFill>
                  <a:srgbClr val="2E2D62"/>
                </a:solidFill>
                <a:latin typeface="Arial"/>
                <a:ea typeface="Arial"/>
                <a:cs typeface="Arial"/>
                <a:sym typeface="Arial"/>
              </a:rPr>
              <a:t>What is Data Analysis?</a:t>
            </a:r>
          </a:p>
          <a:p>
            <a:pPr lvl="0">
              <a:buSzPts val="2400"/>
            </a:pPr>
            <a:r>
              <a:rPr lang="en-GB" dirty="0" smtClean="0">
                <a:solidFill>
                  <a:srgbClr val="626262"/>
                </a:solidFill>
              </a:rPr>
              <a:t>And what it is not!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"/>
          <p:cNvSpPr txBox="1"/>
          <p:nvPr/>
        </p:nvSpPr>
        <p:spPr>
          <a:xfrm>
            <a:off x="423748" y="2119353"/>
            <a:ext cx="5101814" cy="70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i="0" u="none" strike="noStrike" cap="none" dirty="0">
                <a:solidFill>
                  <a:srgbClr val="1E5DF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400" b="1" i="0" u="none" strike="noStrike" cap="none" dirty="0">
                <a:solidFill>
                  <a:srgbClr val="2E2D6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 b="1" i="0" u="none" strike="noStrike" cap="none" dirty="0" smtClean="0">
                <a:solidFill>
                  <a:srgbClr val="2E2D62"/>
                </a:solidFill>
                <a:latin typeface="Arial"/>
                <a:ea typeface="Arial"/>
                <a:cs typeface="Arial"/>
                <a:sym typeface="Arial"/>
              </a:rPr>
              <a:t>Data Formats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dirty="0" smtClean="0">
                <a:solidFill>
                  <a:srgbClr val="626262"/>
                </a:solidFill>
              </a:rPr>
              <a:t>A p</a:t>
            </a:r>
            <a:r>
              <a:rPr lang="en-GB" sz="1400" b="0" i="0" u="none" strike="noStrike" cap="none" dirty="0" smtClean="0">
                <a:solidFill>
                  <a:srgbClr val="626262"/>
                </a:solidFill>
                <a:latin typeface="Arial"/>
                <a:ea typeface="Arial"/>
                <a:cs typeface="Arial"/>
                <a:sym typeface="Arial"/>
              </a:rPr>
              <a:t>ossibly dull, but important, consideration!</a:t>
            </a:r>
            <a:endParaRPr sz="1400" b="0" i="0" u="none" strike="noStrike" cap="none" dirty="0">
              <a:solidFill>
                <a:srgbClr val="6262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"/>
          <p:cNvSpPr txBox="1"/>
          <p:nvPr/>
        </p:nvSpPr>
        <p:spPr>
          <a:xfrm>
            <a:off x="423748" y="3622307"/>
            <a:ext cx="5101814" cy="70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dirty="0">
                <a:solidFill>
                  <a:srgbClr val="1E5DF8"/>
                </a:solidFill>
              </a:rPr>
              <a:t>4</a:t>
            </a:r>
            <a:r>
              <a:rPr lang="en-GB" sz="2400" b="1" i="0" u="none" strike="noStrike" cap="none" dirty="0" smtClean="0">
                <a:solidFill>
                  <a:srgbClr val="2E2D62"/>
                </a:solidFill>
                <a:latin typeface="Arial"/>
                <a:ea typeface="Arial"/>
                <a:cs typeface="Arial"/>
                <a:sym typeface="Arial"/>
              </a:rPr>
              <a:t> The SasView Collaboration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smtClean="0">
                <a:solidFill>
                  <a:srgbClr val="626262"/>
                </a:solidFill>
                <a:latin typeface="Arial"/>
                <a:ea typeface="Arial"/>
                <a:cs typeface="Arial"/>
                <a:sym typeface="Arial"/>
              </a:rPr>
              <a:t>And how you can contribute!</a:t>
            </a:r>
            <a:endParaRPr sz="1400" b="0" i="0" u="none" strike="noStrike" cap="none" dirty="0">
              <a:solidFill>
                <a:srgbClr val="6262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"/>
          <p:cNvSpPr txBox="1"/>
          <p:nvPr/>
        </p:nvSpPr>
        <p:spPr>
          <a:xfrm>
            <a:off x="423748" y="5125259"/>
            <a:ext cx="510181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dirty="0">
                <a:solidFill>
                  <a:srgbClr val="1E5DF8"/>
                </a:solidFill>
              </a:rPr>
              <a:t>6</a:t>
            </a:r>
            <a:r>
              <a:rPr lang="en-GB" sz="2400" b="1" i="0" u="none" strike="noStrike" cap="none" dirty="0" smtClean="0">
                <a:solidFill>
                  <a:srgbClr val="2E2D62"/>
                </a:solidFill>
                <a:latin typeface="Arial"/>
                <a:ea typeface="Arial"/>
                <a:cs typeface="Arial"/>
                <a:sym typeface="Arial"/>
              </a:rPr>
              <a:t> Questions?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"/>
          <p:cNvSpPr txBox="1"/>
          <p:nvPr/>
        </p:nvSpPr>
        <p:spPr>
          <a:xfrm>
            <a:off x="403341" y="345182"/>
            <a:ext cx="635645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GB" sz="4400" b="1" i="0" u="none" strike="noStrike" cap="none" dirty="0" smtClean="0">
                <a:solidFill>
                  <a:srgbClr val="2E2D62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92811" y="6550223"/>
            <a:ext cx="2584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626262"/>
                </a:solidFill>
              </a:rPr>
              <a:t>Newby, Hamley &amp; King (2007)</a:t>
            </a:r>
            <a:endParaRPr lang="en-GB" dirty="0">
              <a:solidFill>
                <a:srgbClr val="626262"/>
              </a:solidFill>
            </a:endParaRPr>
          </a:p>
        </p:txBody>
      </p:sp>
      <p:sp>
        <p:nvSpPr>
          <p:cNvPr id="11" name="Google Shape;266;p3"/>
          <p:cNvSpPr txBox="1"/>
          <p:nvPr/>
        </p:nvSpPr>
        <p:spPr>
          <a:xfrm>
            <a:off x="422244" y="2883654"/>
            <a:ext cx="5101814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dirty="0">
                <a:solidFill>
                  <a:srgbClr val="1E5DF8"/>
                </a:solidFill>
              </a:rPr>
              <a:t>3</a:t>
            </a:r>
            <a:r>
              <a:rPr lang="en-GB" sz="2400" b="1" i="0" u="none" strike="noStrike" cap="none" dirty="0" smtClean="0">
                <a:solidFill>
                  <a:srgbClr val="2E2D62"/>
                </a:solidFill>
                <a:latin typeface="Arial"/>
                <a:ea typeface="Arial"/>
                <a:cs typeface="Arial"/>
                <a:sym typeface="Arial"/>
              </a:rPr>
              <a:t> Options for Data Analysis</a:t>
            </a:r>
          </a:p>
          <a:p>
            <a:pPr>
              <a:buSzPts val="2400"/>
            </a:pPr>
            <a:r>
              <a:rPr lang="en-US" dirty="0" smtClean="0">
                <a:solidFill>
                  <a:srgbClr val="626262"/>
                </a:solidFill>
              </a:rPr>
              <a:t>Where to start!</a:t>
            </a:r>
            <a:endParaRPr lang="en-US" dirty="0">
              <a:solidFill>
                <a:srgbClr val="62626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"/>
          <p:cNvSpPr txBox="1"/>
          <p:nvPr/>
        </p:nvSpPr>
        <p:spPr>
          <a:xfrm>
            <a:off x="970992" y="3189600"/>
            <a:ext cx="8316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1" i="0" u="none" strike="noStrike" cap="none" dirty="0" smtClean="0">
                <a:solidFill>
                  <a:srgbClr val="2E2D62"/>
                </a:solidFill>
                <a:latin typeface="Arial"/>
                <a:ea typeface="Arial"/>
                <a:cs typeface="Arial"/>
                <a:sym typeface="Arial"/>
              </a:rPr>
              <a:t>What is Data Analysis?</a:t>
            </a:r>
            <a:endParaRPr sz="4800" b="1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6"/>
          <p:cNvPicPr preferRelativeResize="0"/>
          <p:nvPr/>
        </p:nvPicPr>
        <p:blipFill rotWithShape="1">
          <a:blip r:embed="rId4">
            <a:alphaModFix/>
          </a:blip>
          <a:srcRect t="-7583" r="5271" b="21301"/>
          <a:stretch/>
        </p:blipFill>
        <p:spPr>
          <a:xfrm>
            <a:off x="4075838" y="4533898"/>
            <a:ext cx="8116162" cy="235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200" y="140400"/>
            <a:ext cx="36195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"/>
          <p:cNvSpPr/>
          <p:nvPr/>
        </p:nvSpPr>
        <p:spPr>
          <a:xfrm>
            <a:off x="416314" y="1387942"/>
            <a:ext cx="1071946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US" sz="2400" dirty="0" smtClean="0">
                <a:solidFill>
                  <a:srgbClr val="626262"/>
                </a:solidFill>
              </a:rPr>
              <a:t>“Data </a:t>
            </a:r>
            <a:r>
              <a:rPr lang="en-US" sz="2400" dirty="0">
                <a:solidFill>
                  <a:srgbClr val="626262"/>
                </a:solidFill>
              </a:rPr>
              <a:t>analysis is a process of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inspecting, cleansing</a:t>
            </a:r>
            <a:r>
              <a:rPr lang="en-US" sz="2400" dirty="0">
                <a:solidFill>
                  <a:srgbClr val="626262"/>
                </a:solidFill>
              </a:rPr>
              <a:t>, </a:t>
            </a:r>
            <a:r>
              <a:rPr lang="en-US" sz="2400" dirty="0">
                <a:solidFill>
                  <a:srgbClr val="00B050"/>
                </a:solidFill>
              </a:rPr>
              <a:t>transforming, and modeling data</a:t>
            </a:r>
            <a:r>
              <a:rPr lang="en-US" sz="2400" dirty="0">
                <a:solidFill>
                  <a:srgbClr val="626262"/>
                </a:solidFill>
              </a:rPr>
              <a:t> with the goal of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discovering useful information</a:t>
            </a:r>
            <a:r>
              <a:rPr lang="en-US" sz="2400" dirty="0">
                <a:solidFill>
                  <a:srgbClr val="626262"/>
                </a:solidFill>
              </a:rPr>
              <a:t>,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informing conclusions</a:t>
            </a:r>
            <a:r>
              <a:rPr lang="en-US" sz="2400" dirty="0">
                <a:solidFill>
                  <a:srgbClr val="626262"/>
                </a:solidFill>
              </a:rPr>
              <a:t>, and supporting decision-making</a:t>
            </a:r>
            <a:r>
              <a:rPr lang="en-US" sz="2400" dirty="0" smtClean="0">
                <a:solidFill>
                  <a:srgbClr val="626262"/>
                </a:solidFill>
              </a:rPr>
              <a:t>.”</a:t>
            </a:r>
          </a:p>
          <a:p>
            <a:pPr lvl="0" algn="r">
              <a:buSzPts val="2400"/>
            </a:pPr>
            <a:r>
              <a:rPr lang="en-US" sz="2000" b="0" i="1" u="none" strike="noStrike" cap="none" dirty="0" smtClean="0">
                <a:solidFill>
                  <a:srgbClr val="626262"/>
                </a:solidFill>
                <a:sym typeface="Arial"/>
              </a:rPr>
              <a:t>Wikipedia</a:t>
            </a:r>
          </a:p>
          <a:p>
            <a:pPr lvl="0" algn="r">
              <a:buSzPts val="2400"/>
            </a:pPr>
            <a:endParaRPr lang="en-US" sz="2400" dirty="0">
              <a:solidFill>
                <a:srgbClr val="626262"/>
              </a:solidFill>
            </a:endParaRPr>
          </a:p>
          <a:p>
            <a:pPr lvl="0">
              <a:buSzPts val="2400"/>
            </a:pPr>
            <a:r>
              <a:rPr lang="en-US" sz="2400" b="0" i="0" u="none" strike="noStrike" cap="none" dirty="0" smtClean="0">
                <a:solidFill>
                  <a:srgbClr val="626262"/>
                </a:solidFill>
                <a:sym typeface="Arial"/>
              </a:rPr>
              <a:t>“…</a:t>
            </a:r>
            <a:r>
              <a:rPr lang="en-US" sz="2400" dirty="0" smtClean="0">
                <a:solidFill>
                  <a:srgbClr val="626262"/>
                </a:solidFill>
              </a:rPr>
              <a:t>a </a:t>
            </a:r>
            <a:r>
              <a:rPr lang="en-US" sz="2400" dirty="0">
                <a:solidFill>
                  <a:srgbClr val="626262"/>
                </a:solidFill>
              </a:rPr>
              <a:t>way of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drawing inductive inferences </a:t>
            </a:r>
            <a:r>
              <a:rPr lang="en-US" sz="2400" dirty="0">
                <a:solidFill>
                  <a:srgbClr val="626262"/>
                </a:solidFill>
              </a:rPr>
              <a:t>from data and </a:t>
            </a:r>
            <a:r>
              <a:rPr lang="en-US" sz="2400" dirty="0">
                <a:solidFill>
                  <a:srgbClr val="00B050"/>
                </a:solidFill>
              </a:rPr>
              <a:t>distinguishing the signal</a:t>
            </a:r>
            <a:r>
              <a:rPr lang="en-US" sz="2400" dirty="0">
                <a:solidFill>
                  <a:srgbClr val="626262"/>
                </a:solidFill>
              </a:rPr>
              <a:t> (the phenomenon of interest) from the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noise</a:t>
            </a:r>
            <a:r>
              <a:rPr lang="en-US" sz="2400" dirty="0">
                <a:solidFill>
                  <a:srgbClr val="626262"/>
                </a:solidFill>
              </a:rPr>
              <a:t> (statistical fluctuations) present in the </a:t>
            </a:r>
            <a:r>
              <a:rPr lang="en-US" sz="2400" dirty="0" smtClean="0">
                <a:solidFill>
                  <a:srgbClr val="626262"/>
                </a:solidFill>
              </a:rPr>
              <a:t>data…”</a:t>
            </a:r>
          </a:p>
          <a:p>
            <a:pPr lvl="0" algn="r">
              <a:buSzPts val="2400"/>
            </a:pPr>
            <a:r>
              <a:rPr lang="en-US" sz="2000" b="0" i="1" u="none" strike="noStrike" cap="none" dirty="0" err="1" smtClean="0">
                <a:solidFill>
                  <a:srgbClr val="626262"/>
                </a:solidFill>
                <a:sym typeface="Arial"/>
              </a:rPr>
              <a:t>Shamoo</a:t>
            </a:r>
            <a:r>
              <a:rPr lang="en-US" sz="2000" b="0" i="1" u="none" strike="noStrike" cap="none" dirty="0" smtClean="0">
                <a:solidFill>
                  <a:srgbClr val="626262"/>
                </a:solidFill>
                <a:sym typeface="Arial"/>
              </a:rPr>
              <a:t> &amp; </a:t>
            </a:r>
            <a:r>
              <a:rPr lang="en-US" sz="2000" b="0" i="1" u="none" strike="noStrike" cap="none" dirty="0" err="1" smtClean="0">
                <a:solidFill>
                  <a:srgbClr val="626262"/>
                </a:solidFill>
                <a:sym typeface="Arial"/>
              </a:rPr>
              <a:t>Resnik</a:t>
            </a:r>
            <a:r>
              <a:rPr lang="en-US" sz="2000" b="0" i="1" u="none" strike="noStrike" cap="none" dirty="0" smtClean="0">
                <a:solidFill>
                  <a:srgbClr val="626262"/>
                </a:solidFill>
                <a:sym typeface="Arial"/>
              </a:rPr>
              <a:t> (OUP, 2003)</a:t>
            </a:r>
            <a:endParaRPr sz="2000" b="0" i="1" u="none" strike="noStrike" cap="none" dirty="0">
              <a:solidFill>
                <a:srgbClr val="626262"/>
              </a:solidFill>
              <a:sym typeface="Arial"/>
            </a:endParaRPr>
          </a:p>
        </p:txBody>
      </p:sp>
      <p:sp>
        <p:nvSpPr>
          <p:cNvPr id="340" name="Google Shape;340;p12"/>
          <p:cNvSpPr txBox="1"/>
          <p:nvPr/>
        </p:nvSpPr>
        <p:spPr>
          <a:xfrm>
            <a:off x="403341" y="345182"/>
            <a:ext cx="635645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GB" sz="4400" b="1" i="0" u="none" strike="noStrike" cap="none" dirty="0" smtClean="0">
                <a:solidFill>
                  <a:srgbClr val="2E2D62"/>
                </a:solidFill>
                <a:latin typeface="Arial"/>
                <a:ea typeface="Arial"/>
                <a:cs typeface="Arial"/>
                <a:sym typeface="Arial"/>
              </a:rPr>
              <a:t>Two quotes…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44151" y="4844023"/>
            <a:ext cx="1303699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Key:</a:t>
            </a:r>
          </a:p>
          <a:p>
            <a:pPr algn="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utcomes</a:t>
            </a:r>
          </a:p>
          <a:p>
            <a:pPr algn="r"/>
            <a:r>
              <a:rPr lang="en-US" dirty="0">
                <a:solidFill>
                  <a:srgbClr val="00B050"/>
                </a:solidFill>
              </a:rPr>
              <a:t>m</a:t>
            </a:r>
            <a:r>
              <a:rPr lang="en-US" dirty="0" smtClean="0">
                <a:solidFill>
                  <a:srgbClr val="00B050"/>
                </a:solidFill>
              </a:rPr>
              <a:t>ethods</a:t>
            </a:r>
          </a:p>
          <a:p>
            <a:pPr algn="r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issues</a:t>
            </a:r>
            <a:endParaRPr lang="en-GB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61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"/>
          <p:cNvSpPr/>
          <p:nvPr/>
        </p:nvSpPr>
        <p:spPr>
          <a:xfrm>
            <a:off x="429687" y="1386374"/>
            <a:ext cx="71029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626262"/>
                </a:solidFill>
              </a:rPr>
              <a:t>R</a:t>
            </a:r>
            <a:r>
              <a:rPr lang="en-US" sz="2400" dirty="0" smtClean="0">
                <a:solidFill>
                  <a:srgbClr val="626262"/>
                </a:solidFill>
              </a:rPr>
              <a:t>educed data should be reproducible anywhere!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2"/>
          <p:cNvSpPr txBox="1"/>
          <p:nvPr/>
        </p:nvSpPr>
        <p:spPr>
          <a:xfrm>
            <a:off x="403341" y="345182"/>
            <a:ext cx="669457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GB" sz="4400" b="1" i="0" u="none" strike="noStrike" cap="none" dirty="0" smtClean="0">
                <a:solidFill>
                  <a:srgbClr val="2E2D62"/>
                </a:solidFill>
                <a:latin typeface="Arial"/>
                <a:ea typeface="Arial"/>
                <a:cs typeface="Arial"/>
                <a:sym typeface="Arial"/>
              </a:rPr>
              <a:t>Experimental Data Flow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306002" y="2425829"/>
            <a:ext cx="1750629" cy="830997"/>
            <a:chOff x="657225" y="2216565"/>
            <a:chExt cx="1750629" cy="830997"/>
          </a:xfrm>
        </p:grpSpPr>
        <p:sp>
          <p:nvSpPr>
            <p:cNvPr id="21" name="Right Arrow 20"/>
            <p:cNvSpPr/>
            <p:nvPr/>
          </p:nvSpPr>
          <p:spPr>
            <a:xfrm>
              <a:off x="2026854" y="2545862"/>
              <a:ext cx="381000" cy="25717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7225" y="2216565"/>
              <a:ext cx="12250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rgbClr val="FF0000"/>
                  </a:solidFill>
                </a:rPr>
                <a:t>Instrument-</a:t>
              </a:r>
            </a:p>
            <a:p>
              <a:r>
                <a:rPr lang="en-GB" sz="1600" i="1" dirty="0">
                  <a:solidFill>
                    <a:srgbClr val="FF0000"/>
                  </a:solidFill>
                </a:rPr>
                <a:t>d</a:t>
              </a:r>
              <a:r>
                <a:rPr lang="en-GB" sz="1600" i="1" dirty="0" smtClean="0">
                  <a:solidFill>
                    <a:srgbClr val="FF0000"/>
                  </a:solidFill>
                </a:rPr>
                <a:t>ependent</a:t>
              </a:r>
            </a:p>
            <a:p>
              <a:r>
                <a:rPr lang="en-GB" sz="1600" dirty="0" smtClean="0">
                  <a:solidFill>
                    <a:srgbClr val="FF0000"/>
                  </a:solidFill>
                </a:rPr>
                <a:t>data</a:t>
              </a:r>
              <a:endParaRPr lang="en-GB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40256" y="554258"/>
            <a:ext cx="5049989" cy="5772011"/>
            <a:chOff x="5735325" y="554258"/>
            <a:chExt cx="5049989" cy="5772011"/>
          </a:xfrm>
        </p:grpSpPr>
        <p:sp>
          <p:nvSpPr>
            <p:cNvPr id="7" name="TextBox 6"/>
            <p:cNvSpPr txBox="1"/>
            <p:nvPr/>
          </p:nvSpPr>
          <p:spPr>
            <a:xfrm>
              <a:off x="7066214" y="5342560"/>
              <a:ext cx="2383335" cy="30777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Data Analysis Programs</a:t>
              </a:r>
              <a:endParaRPr lang="en-GB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12668" y="3498253"/>
              <a:ext cx="2502527" cy="52322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Data Reduction Programs</a:t>
              </a:r>
              <a:endParaRPr lang="en-GB" b="1" dirty="0" smtClean="0"/>
            </a:p>
            <a:p>
              <a:pPr algn="ctr"/>
              <a:r>
                <a:rPr lang="en-GB" b="1" dirty="0" smtClean="0"/>
                <a:t>(e.g. </a:t>
              </a:r>
              <a:r>
                <a:rPr lang="en-GB" b="1" i="1" dirty="0" smtClean="0"/>
                <a:t>Mantid</a:t>
              </a:r>
              <a:r>
                <a:rPr lang="en-GB" b="1" dirty="0" smtClean="0"/>
                <a:t>)</a:t>
              </a:r>
              <a:endParaRPr lang="en-GB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27688" y="4389629"/>
              <a:ext cx="3460386" cy="584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r</a:t>
              </a:r>
              <a:r>
                <a:rPr lang="en-GB" dirty="0" smtClean="0"/>
                <a:t>educed data file</a:t>
              </a:r>
            </a:p>
            <a:p>
              <a:pPr algn="ctr"/>
              <a:r>
                <a:rPr lang="en-GB" sz="1400" dirty="0" smtClean="0"/>
                <a:t>(1D: HDF / XML / TXT;   2D: HDF / TXT)</a:t>
              </a:r>
              <a:endParaRPr lang="en-GB" sz="1400" dirty="0"/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8170567" y="4074317"/>
              <a:ext cx="170158" cy="262468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ight Arrow 10"/>
            <p:cNvSpPr/>
            <p:nvPr/>
          </p:nvSpPr>
          <p:spPr>
            <a:xfrm rot="5400000">
              <a:off x="8172041" y="5027248"/>
              <a:ext cx="170158" cy="262468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88921" y="6018492"/>
              <a:ext cx="1551556" cy="30777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Paper / Thesis</a:t>
              </a:r>
              <a:endParaRPr lang="en-GB" b="1" dirty="0"/>
            </a:p>
          </p:txBody>
        </p:sp>
        <p:sp>
          <p:nvSpPr>
            <p:cNvPr id="18" name="Right Arrow 17"/>
            <p:cNvSpPr/>
            <p:nvPr/>
          </p:nvSpPr>
          <p:spPr>
            <a:xfrm rot="5400000">
              <a:off x="8172513" y="5703181"/>
              <a:ext cx="170158" cy="262468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633335" y="2606877"/>
              <a:ext cx="1249528" cy="5232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‘raw’ data file</a:t>
              </a:r>
            </a:p>
            <a:p>
              <a:pPr algn="ctr"/>
              <a:r>
                <a:rPr lang="en-GB" sz="1400" dirty="0" smtClean="0"/>
                <a:t>(NXS)</a:t>
              </a:r>
              <a:endParaRPr lang="en-GB" sz="1400" dirty="0"/>
            </a:p>
          </p:txBody>
        </p:sp>
        <p:sp>
          <p:nvSpPr>
            <p:cNvPr id="28" name="Right Arrow 27"/>
            <p:cNvSpPr/>
            <p:nvPr/>
          </p:nvSpPr>
          <p:spPr>
            <a:xfrm rot="5400000">
              <a:off x="8173020" y="3182941"/>
              <a:ext cx="170158" cy="262468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66986" y="1930944"/>
              <a:ext cx="2390333" cy="30777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Data Acquisition System</a:t>
              </a:r>
              <a:endParaRPr lang="en-GB" b="1" dirty="0" smtClean="0"/>
            </a:p>
          </p:txBody>
        </p:sp>
        <p:sp>
          <p:nvSpPr>
            <p:cNvPr id="31" name="Right Arrow 30"/>
            <p:cNvSpPr/>
            <p:nvPr/>
          </p:nvSpPr>
          <p:spPr>
            <a:xfrm rot="5400000">
              <a:off x="8178337" y="2291565"/>
              <a:ext cx="170158" cy="262468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ight Arrow 31"/>
            <p:cNvSpPr/>
            <p:nvPr/>
          </p:nvSpPr>
          <p:spPr>
            <a:xfrm rot="5400000">
              <a:off x="8178336" y="1615632"/>
              <a:ext cx="170158" cy="262468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4699" y="554258"/>
              <a:ext cx="1080000" cy="10085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314" y="5362815"/>
              <a:ext cx="1080000" cy="94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325" y="5371868"/>
              <a:ext cx="1080000" cy="9421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06" y="2183112"/>
            <a:ext cx="4154248" cy="3115686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653008" y="4239358"/>
            <a:ext cx="2528154" cy="830997"/>
            <a:chOff x="4653008" y="4239358"/>
            <a:chExt cx="2528154" cy="830997"/>
          </a:xfrm>
        </p:grpSpPr>
        <p:grpSp>
          <p:nvGrpSpPr>
            <p:cNvPr id="16" name="Group 15"/>
            <p:cNvGrpSpPr/>
            <p:nvPr/>
          </p:nvGrpSpPr>
          <p:grpSpPr>
            <a:xfrm>
              <a:off x="5302293" y="4239358"/>
              <a:ext cx="1878869" cy="830997"/>
              <a:chOff x="507310" y="3710995"/>
              <a:chExt cx="1878869" cy="830997"/>
            </a:xfrm>
          </p:grpSpPr>
          <p:sp>
            <p:nvSpPr>
              <p:cNvPr id="19" name="Right Arrow 18"/>
              <p:cNvSpPr/>
              <p:nvPr/>
            </p:nvSpPr>
            <p:spPr>
              <a:xfrm>
                <a:off x="2005179" y="4040292"/>
                <a:ext cx="381000" cy="257175"/>
              </a:xfrm>
              <a:prstGeom prst="rightArrow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000FF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07310" y="3710995"/>
                <a:ext cx="133562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>
                    <a:solidFill>
                      <a:srgbClr val="0000FF"/>
                    </a:solidFill>
                  </a:rPr>
                  <a:t>Instrument-</a:t>
                </a:r>
              </a:p>
              <a:p>
                <a:r>
                  <a:rPr lang="en-GB" sz="1600" b="1" i="1" u="sng" dirty="0" smtClean="0">
                    <a:solidFill>
                      <a:srgbClr val="0000FF"/>
                    </a:solidFill>
                  </a:rPr>
                  <a:t>in</a:t>
                </a:r>
                <a:r>
                  <a:rPr lang="en-GB" sz="1600" i="1" dirty="0" smtClean="0">
                    <a:solidFill>
                      <a:srgbClr val="0000FF"/>
                    </a:solidFill>
                  </a:rPr>
                  <a:t>dependent</a:t>
                </a:r>
              </a:p>
              <a:p>
                <a:r>
                  <a:rPr lang="en-GB" sz="1600" dirty="0" smtClean="0">
                    <a:solidFill>
                      <a:srgbClr val="0000FF"/>
                    </a:solidFill>
                  </a:rPr>
                  <a:t>data</a:t>
                </a:r>
                <a:endParaRPr lang="en-GB" sz="1600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35" name="Right Arrow 34"/>
            <p:cNvSpPr/>
            <p:nvPr/>
          </p:nvSpPr>
          <p:spPr>
            <a:xfrm flipH="1">
              <a:off x="4653008" y="4576207"/>
              <a:ext cx="381000" cy="257175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</p:grpSp>
      <p:sp>
        <p:nvSpPr>
          <p:cNvPr id="37" name="Google Shape;339;p12"/>
          <p:cNvSpPr/>
          <p:nvPr/>
        </p:nvSpPr>
        <p:spPr>
          <a:xfrm>
            <a:off x="1400247" y="5945530"/>
            <a:ext cx="250034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GB" sz="1800" dirty="0" smtClean="0">
                <a:solidFill>
                  <a:srgbClr val="626262"/>
                </a:solidFill>
                <a:hlinkClick r:id="rId7"/>
              </a:rPr>
              <a:t>http://www.cansas.org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"/>
          <p:cNvSpPr txBox="1"/>
          <p:nvPr/>
        </p:nvSpPr>
        <p:spPr>
          <a:xfrm>
            <a:off x="970992" y="3189600"/>
            <a:ext cx="8316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 b="1" i="0" u="none" strike="noStrike" cap="none" dirty="0" smtClean="0">
                <a:solidFill>
                  <a:srgbClr val="2E2D62"/>
                </a:solidFill>
                <a:latin typeface="Arial"/>
                <a:ea typeface="Arial"/>
                <a:cs typeface="Arial"/>
                <a:sym typeface="Arial"/>
              </a:rPr>
              <a:t>Reduced Data Formats</a:t>
            </a:r>
            <a:endParaRPr sz="4800" b="1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6"/>
          <p:cNvPicPr preferRelativeResize="0"/>
          <p:nvPr/>
        </p:nvPicPr>
        <p:blipFill rotWithShape="1">
          <a:blip r:embed="rId4">
            <a:alphaModFix/>
          </a:blip>
          <a:srcRect t="-7583" r="5271" b="21301"/>
          <a:stretch/>
        </p:blipFill>
        <p:spPr>
          <a:xfrm>
            <a:off x="4075838" y="4533898"/>
            <a:ext cx="8116162" cy="235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200" y="140400"/>
            <a:ext cx="3619500" cy="186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504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"/>
          <p:cNvSpPr txBox="1"/>
          <p:nvPr/>
        </p:nvSpPr>
        <p:spPr>
          <a:xfrm>
            <a:off x="403340" y="345182"/>
            <a:ext cx="857769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dirty="0" smtClean="0">
                <a:solidFill>
                  <a:srgbClr val="2E2D62"/>
                </a:solidFill>
              </a:rPr>
              <a:t>Possible Types of Data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361;p15"/>
              <p:cNvSpPr/>
              <p:nvPr/>
            </p:nvSpPr>
            <p:spPr>
              <a:xfrm>
                <a:off x="427465" y="1355929"/>
                <a:ext cx="11450681" cy="5360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US" sz="3200" b="1" dirty="0" smtClean="0">
                    <a:solidFill>
                      <a:srgbClr val="1E5DF8"/>
                    </a:solidFill>
                  </a:rPr>
                  <a:t>Real data</a:t>
                </a:r>
                <a:r>
                  <a:rPr lang="en-US" sz="3200" b="1" i="0" u="none" strike="noStrike" cap="none" dirty="0" smtClean="0">
                    <a:solidFill>
                      <a:srgbClr val="1E5DF8"/>
                    </a:solidFill>
                    <a:latin typeface="Arial"/>
                    <a:ea typeface="Arial"/>
                    <a:cs typeface="Arial"/>
                    <a:sym typeface="Arial"/>
                  </a:rPr>
                  <a:t>:</a:t>
                </a:r>
                <a:endPara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42900" marR="0" lvl="0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626262"/>
                  </a:buClr>
                  <a:buSzPts val="2400"/>
                  <a:buFont typeface="Arial"/>
                  <a:buChar char="•"/>
                </a:pPr>
                <a:r>
                  <a:rPr lang="en-US" sz="2400" dirty="0">
                    <a:solidFill>
                      <a:srgbClr val="00B050"/>
                    </a:solidFill>
                  </a:rPr>
                  <a:t>t</a:t>
                </a:r>
                <a:r>
                  <a:rPr lang="en-US" sz="2400" dirty="0" smtClean="0">
                    <a:solidFill>
                      <a:srgbClr val="00B050"/>
                    </a:solidFill>
                  </a:rPr>
                  <a:t>he scattering data; 1D (</a:t>
                </a:r>
                <a:r>
                  <a:rPr lang="en-US" sz="2400" i="1" dirty="0" smtClean="0">
                    <a:solidFill>
                      <a:srgbClr val="00B050"/>
                    </a:solidFill>
                  </a:rPr>
                  <a:t>intensity</a:t>
                </a:r>
                <a:r>
                  <a:rPr lang="en-US" sz="2400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sz="2400" i="1" dirty="0" smtClean="0">
                    <a:solidFill>
                      <a:srgbClr val="00B050"/>
                    </a:solidFill>
                  </a:rPr>
                  <a:t>vs</a:t>
                </a:r>
                <a:r>
                  <a:rPr lang="en-US" sz="2400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sz="2400" i="1" dirty="0" smtClean="0">
                    <a:solidFill>
                      <a:srgbClr val="00B050"/>
                    </a:solidFill>
                  </a:rPr>
                  <a:t>Q</a:t>
                </a:r>
                <a:r>
                  <a:rPr lang="en-US" sz="2400" dirty="0" smtClean="0">
                    <a:solidFill>
                      <a:srgbClr val="00B050"/>
                    </a:solidFill>
                  </a:rPr>
                  <a:t>) / 2D (</a:t>
                </a:r>
                <a:r>
                  <a:rPr lang="en-US" sz="2400" i="1" dirty="0" smtClean="0">
                    <a:solidFill>
                      <a:srgbClr val="00B050"/>
                    </a:solidFill>
                  </a:rPr>
                  <a:t>intensity</a:t>
                </a:r>
                <a:r>
                  <a:rPr lang="en-US" sz="2400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sz="2400" i="1" dirty="0" smtClean="0">
                    <a:solidFill>
                      <a:srgbClr val="00B050"/>
                    </a:solidFill>
                  </a:rPr>
                  <a:t>vs</a:t>
                </a:r>
                <a:r>
                  <a:rPr lang="en-US" sz="2400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sz="2400" i="1" dirty="0" err="1" smtClean="0">
                    <a:solidFill>
                      <a:srgbClr val="00B050"/>
                    </a:solidFill>
                  </a:rPr>
                  <a:t>Q</a:t>
                </a:r>
                <a:r>
                  <a:rPr lang="en-US" sz="2400" i="1" baseline="-25000" dirty="0" err="1" smtClean="0">
                    <a:solidFill>
                      <a:srgbClr val="00B050"/>
                    </a:solidFill>
                  </a:rPr>
                  <a:t>parallel,x</a:t>
                </a:r>
                <a:r>
                  <a:rPr lang="en-US" sz="2400" i="1" dirty="0" smtClean="0">
                    <a:solidFill>
                      <a:srgbClr val="00B050"/>
                    </a:solidFill>
                  </a:rPr>
                  <a:t> vs </a:t>
                </a:r>
                <a:r>
                  <a:rPr lang="en-US" sz="2400" i="1" dirty="0" err="1" smtClean="0">
                    <a:solidFill>
                      <a:srgbClr val="00B050"/>
                    </a:solidFill>
                  </a:rPr>
                  <a:t>Q</a:t>
                </a:r>
                <a:r>
                  <a:rPr lang="en-US" sz="2400" i="1" baseline="-25000" dirty="0" err="1" smtClean="0">
                    <a:solidFill>
                      <a:srgbClr val="00B050"/>
                    </a:solidFill>
                  </a:rPr>
                  <a:t>perpendicular,y</a:t>
                </a:r>
                <a:r>
                  <a:rPr lang="en-US" sz="2400" dirty="0" smtClean="0">
                    <a:solidFill>
                      <a:srgbClr val="00B050"/>
                    </a:solidFill>
                  </a:rPr>
                  <a:t>)</a:t>
                </a:r>
                <a:endParaRPr lang="en-US" sz="1400" i="0" u="none" strike="noStrike" cap="none" dirty="0">
                  <a:solidFill>
                    <a:srgbClr val="00B050"/>
                  </a:solidFill>
                  <a:sym typeface="Arial"/>
                </a:endParaRPr>
              </a:p>
              <a:p>
                <a:pPr marL="342900" marR="0" lvl="0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626262"/>
                  </a:buClr>
                  <a:buSzPts val="2400"/>
                  <a:buFont typeface="Arial"/>
                  <a:buChar char="•"/>
                </a:pPr>
                <a:r>
                  <a:rPr lang="en-US" sz="2400" dirty="0">
                    <a:solidFill>
                      <a:srgbClr val="626262"/>
                    </a:solidFill>
                  </a:rPr>
                  <a:t>t</a:t>
                </a:r>
                <a:r>
                  <a:rPr lang="en-US" sz="2400" dirty="0" smtClean="0">
                    <a:solidFill>
                      <a:srgbClr val="626262"/>
                    </a:solidFill>
                  </a:rPr>
                  <a:t>he associated uncertainties</a:t>
                </a:r>
              </a:p>
              <a:p>
                <a:pPr marL="342900" marR="0" lvl="0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626262"/>
                  </a:buClr>
                  <a:buSzPts val="2400"/>
                  <a:buFont typeface="Arial"/>
                  <a:buChar char="•"/>
                </a:pPr>
                <a:r>
                  <a:rPr lang="en-US" sz="2400" dirty="0" smtClean="0">
                    <a:solidFill>
                      <a:srgbClr val="626262"/>
                    </a:solidFill>
                  </a:rPr>
                  <a:t>maybe </a:t>
                </a:r>
                <a:r>
                  <a:rPr lang="en-US" sz="2400" i="1" dirty="0" smtClean="0">
                    <a:solidFill>
                      <a:srgbClr val="626262"/>
                    </a:solidFill>
                  </a:rPr>
                  <a:t>transmission</a:t>
                </a:r>
                <a:r>
                  <a:rPr lang="en-US" sz="2400" dirty="0" smtClean="0">
                    <a:solidFill>
                      <a:srgbClr val="626262"/>
                    </a:solidFill>
                  </a:rPr>
                  <a:t> </a:t>
                </a:r>
                <a:r>
                  <a:rPr lang="en-US" sz="2400" i="1" dirty="0" smtClean="0">
                    <a:solidFill>
                      <a:srgbClr val="626262"/>
                    </a:solidFill>
                  </a:rPr>
                  <a:t>vs</a:t>
                </a:r>
                <a:r>
                  <a:rPr lang="en-US" sz="2400" dirty="0" smtClean="0">
                    <a:solidFill>
                      <a:srgbClr val="626262"/>
                    </a:solidFill>
                  </a:rPr>
                  <a:t> </a:t>
                </a:r>
                <a:r>
                  <a:rPr lang="en-US" sz="2400" i="1" dirty="0" smtClean="0">
                    <a:solidFill>
                      <a:srgbClr val="626262"/>
                    </a:solidFill>
                    <a:sym typeface="Symbol" panose="05050102010706020507" pitchFamily="18" charset="2"/>
                  </a:rPr>
                  <a:t></a:t>
                </a:r>
                <a:r>
                  <a:rPr lang="en-US" sz="2400" dirty="0" smtClean="0">
                    <a:solidFill>
                      <a:srgbClr val="626262"/>
                    </a:solidFill>
                    <a:sym typeface="Symbol" panose="05050102010706020507" pitchFamily="18" charset="2"/>
                  </a:rPr>
                  <a:t> from TOF-SANS</a:t>
                </a:r>
              </a:p>
              <a:p>
                <a:pPr marL="3429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26262"/>
                  </a:buClr>
                  <a:buSzPts val="2400"/>
                  <a:buFont typeface="Arial"/>
                  <a:buChar char="•"/>
                </a:pPr>
                <a:endParaRPr lang="en-US" sz="1000" b="0" i="0" u="none" strike="noStrike" cap="none" dirty="0">
                  <a:solidFill>
                    <a:srgbClr val="626262"/>
                  </a:solidFill>
                  <a:sym typeface="Symbol" panose="05050102010706020507" pitchFamily="18" charset="2"/>
                </a:endParaRPr>
              </a:p>
              <a:p>
                <a:pPr lvl="0">
                  <a:buSzPts val="3200"/>
                </a:pPr>
                <a:r>
                  <a:rPr lang="en-US" sz="3200" b="1" dirty="0" smtClean="0">
                    <a:solidFill>
                      <a:srgbClr val="1E5DF8"/>
                    </a:solidFill>
                  </a:rPr>
                  <a:t>Meta data</a:t>
                </a:r>
                <a:r>
                  <a:rPr lang="en-US" sz="3200" b="1" dirty="0">
                    <a:solidFill>
                      <a:srgbClr val="1E5DF8"/>
                    </a:solidFill>
                  </a:rPr>
                  <a:t>:</a:t>
                </a:r>
                <a:endParaRPr lang="en-US" sz="3200" dirty="0"/>
              </a:p>
              <a:p>
                <a:pPr marL="342900" lvl="0" indent="-342900">
                  <a:spcBef>
                    <a:spcPts val="1000"/>
                  </a:spcBef>
                  <a:buClr>
                    <a:srgbClr val="626262"/>
                  </a:buClr>
                  <a:buSzPts val="2400"/>
                  <a:buFont typeface="Arial"/>
                  <a:buChar char="•"/>
                </a:pPr>
                <a:r>
                  <a:rPr lang="en-US" sz="2400" dirty="0">
                    <a:solidFill>
                      <a:srgbClr val="626262"/>
                    </a:solidFill>
                  </a:rPr>
                  <a:t>i</a:t>
                </a:r>
                <a:r>
                  <a:rPr lang="en-US" sz="2400" dirty="0" smtClean="0">
                    <a:solidFill>
                      <a:srgbClr val="626262"/>
                    </a:solidFill>
                  </a:rPr>
                  <a:t>dentifying date, time, user, instrument, sample, reduction software &amp; version, …</a:t>
                </a:r>
              </a:p>
              <a:p>
                <a:pPr lvl="0">
                  <a:buSzPts val="3200"/>
                </a:pPr>
                <a:endParaRPr lang="en-US" sz="1000" dirty="0" smtClean="0">
                  <a:solidFill>
                    <a:srgbClr val="626262"/>
                  </a:solidFill>
                </a:endParaRPr>
              </a:p>
              <a:p>
                <a:pPr lvl="0">
                  <a:buSzPts val="3200"/>
                </a:pPr>
                <a:r>
                  <a:rPr lang="en-US" sz="3200" b="1" dirty="0" smtClean="0">
                    <a:solidFill>
                      <a:srgbClr val="1E5DF8"/>
                    </a:solidFill>
                  </a:rPr>
                  <a:t>Non-neutron data:</a:t>
                </a:r>
                <a:endParaRPr lang="en-US" sz="3200" dirty="0"/>
              </a:p>
              <a:p>
                <a:pPr marL="342900" lvl="0" indent="-342900">
                  <a:spcBef>
                    <a:spcPts val="1000"/>
                  </a:spcBef>
                  <a:buClr>
                    <a:srgbClr val="626262"/>
                  </a:buClr>
                  <a:buSzPts val="2400"/>
                  <a:buFont typeface="Arial"/>
                  <a:buChar char="•"/>
                </a:pPr>
                <a:r>
                  <a:rPr lang="en-US" sz="2400" dirty="0" smtClean="0">
                    <a:solidFill>
                      <a:srgbClr val="626262"/>
                    </a:solidFill>
                  </a:rPr>
                  <a:t>parameters ‘</a:t>
                </a:r>
                <a:r>
                  <a:rPr lang="en-US" sz="2400" dirty="0">
                    <a:solidFill>
                      <a:srgbClr val="626262"/>
                    </a:solidFill>
                  </a:rPr>
                  <a:t>scanned</a:t>
                </a:r>
                <a:r>
                  <a:rPr lang="en-US" sz="2400" dirty="0" smtClean="0">
                    <a:solidFill>
                      <a:srgbClr val="626262"/>
                    </a:solidFill>
                  </a:rPr>
                  <a:t>’ during the course of a measurement </a:t>
                </a:r>
                <a:r>
                  <a:rPr lang="en-US" sz="2400" dirty="0">
                    <a:solidFill>
                      <a:srgbClr val="626262"/>
                    </a:solidFill>
                  </a:rPr>
                  <a:t>(</a:t>
                </a:r>
                <a:r>
                  <a:rPr lang="en-US" sz="2400" dirty="0" smtClean="0">
                    <a:solidFill>
                      <a:srgbClr val="626262"/>
                    </a:solidFill>
                  </a:rPr>
                  <a:t>e.g. T, P,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ar-AE" sz="2400" i="1" smtClean="0">
                            <a:solidFill>
                              <a:srgbClr val="62626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400" i="1" smtClean="0">
                            <a:solidFill>
                              <a:srgbClr val="62626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</m:oMath>
                </a14:m>
                <a:r>
                  <a:rPr lang="ar-AE" sz="2400" b="0" i="0" u="none" strike="noStrike" cap="none" dirty="0" smtClean="0">
                    <a:solidFill>
                      <a:srgbClr val="626262"/>
                    </a:solidFill>
                    <a:sym typeface="Arial"/>
                  </a:rPr>
                  <a:t>, </a:t>
                </a:r>
                <a:r>
                  <a:rPr lang="ar-AE" sz="2400" b="0" i="0" u="none" strike="noStrike" cap="none" dirty="0" smtClean="0">
                    <a:solidFill>
                      <a:srgbClr val="626262"/>
                    </a:solidFill>
                    <a:sym typeface="Symbol" panose="05050102010706020507" pitchFamily="18" charset="2"/>
                  </a:rPr>
                  <a:t>, </a:t>
                </a:r>
                <a:r>
                  <a:rPr lang="en-US" sz="2400" b="0" i="0" u="none" strike="noStrike" cap="none" dirty="0" smtClean="0">
                    <a:solidFill>
                      <a:srgbClr val="626262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400" b="0" i="0" u="none" strike="noStrike" cap="none" dirty="0" err="1" smtClean="0">
                    <a:solidFill>
                      <a:srgbClr val="626262"/>
                    </a:solidFill>
                    <a:sym typeface="Symbol" panose="05050102010706020507" pitchFamily="18" charset="2"/>
                  </a:rPr>
                  <a:t>etc</a:t>
                </a:r>
                <a:r>
                  <a:rPr lang="en-US" sz="2400" dirty="0" smtClean="0">
                    <a:solidFill>
                      <a:srgbClr val="626262"/>
                    </a:solidFill>
                    <a:sym typeface="Symbol" panose="05050102010706020507" pitchFamily="18" charset="2"/>
                  </a:rPr>
                  <a:t>)</a:t>
                </a:r>
              </a:p>
              <a:p>
                <a:pPr marL="342900" lvl="0" indent="-342900">
                  <a:spcBef>
                    <a:spcPts val="1000"/>
                  </a:spcBef>
                  <a:buClr>
                    <a:srgbClr val="626262"/>
                  </a:buClr>
                  <a:buSzPts val="2400"/>
                  <a:buFont typeface="Arial"/>
                  <a:buChar char="•"/>
                </a:pPr>
                <a:r>
                  <a:rPr lang="en-US" sz="2400" dirty="0">
                    <a:solidFill>
                      <a:srgbClr val="626262"/>
                    </a:solidFill>
                    <a:sym typeface="Symbol" panose="05050102010706020507" pitchFamily="18" charset="2"/>
                  </a:rPr>
                  <a:t>s</a:t>
                </a:r>
                <a:r>
                  <a:rPr lang="en-US" sz="2400" dirty="0" smtClean="0">
                    <a:solidFill>
                      <a:srgbClr val="626262"/>
                    </a:solidFill>
                    <a:sym typeface="Symbol" panose="05050102010706020507" pitchFamily="18" charset="2"/>
                  </a:rPr>
                  <a:t>imultaneous ancillary measurements (e.g. DLS correlation functions)</a:t>
                </a:r>
              </a:p>
              <a:p>
                <a:pPr marL="342900" lvl="0" indent="-342900">
                  <a:spcBef>
                    <a:spcPts val="1000"/>
                  </a:spcBef>
                  <a:buClr>
                    <a:srgbClr val="626262"/>
                  </a:buClr>
                  <a:buSzPts val="2400"/>
                  <a:buFont typeface="Arial"/>
                  <a:buChar char="•"/>
                </a:pPr>
                <a:r>
                  <a:rPr lang="en-US" sz="2400" dirty="0">
                    <a:solidFill>
                      <a:srgbClr val="626262"/>
                    </a:solidFill>
                    <a:sym typeface="Symbol" panose="05050102010706020507" pitchFamily="18" charset="2"/>
                  </a:rPr>
                  <a:t>s</a:t>
                </a:r>
                <a:r>
                  <a:rPr lang="en-US" sz="2400" b="0" i="0" u="none" strike="noStrike" cap="none" dirty="0" smtClean="0">
                    <a:solidFill>
                      <a:srgbClr val="626262"/>
                    </a:solidFill>
                    <a:sym typeface="Symbol" panose="05050102010706020507" pitchFamily="18" charset="2"/>
                  </a:rPr>
                  <a:t>imulation data</a:t>
                </a:r>
                <a:endParaRPr lang="en-US" sz="2400" b="0" i="0" u="none" strike="noStrike" cap="none" dirty="0">
                  <a:solidFill>
                    <a:srgbClr val="626262"/>
                  </a:solidFill>
                  <a:sym typeface="Arial"/>
                </a:endParaRPr>
              </a:p>
            </p:txBody>
          </p:sp>
        </mc:Choice>
        <mc:Fallback xmlns="">
          <p:sp>
            <p:nvSpPr>
              <p:cNvPr id="4" name="Google Shape;361;p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65" y="1355929"/>
                <a:ext cx="11450681" cy="5360401"/>
              </a:xfrm>
              <a:prstGeom prst="rect">
                <a:avLst/>
              </a:prstGeom>
              <a:blipFill>
                <a:blip r:embed="rId3"/>
                <a:stretch>
                  <a:fillRect l="-1330" t="-1477" b="-15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30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"/>
          <p:cNvSpPr txBox="1"/>
          <p:nvPr/>
        </p:nvSpPr>
        <p:spPr>
          <a:xfrm>
            <a:off x="403340" y="345182"/>
            <a:ext cx="857769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dirty="0" smtClean="0">
                <a:solidFill>
                  <a:srgbClr val="2E2D62"/>
                </a:solidFill>
              </a:rPr>
              <a:t>Possible Types of Data Format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61;p15"/>
          <p:cNvSpPr/>
          <p:nvPr/>
        </p:nvSpPr>
        <p:spPr>
          <a:xfrm>
            <a:off x="427466" y="1355929"/>
            <a:ext cx="11351092" cy="373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 smtClean="0">
                <a:solidFill>
                  <a:srgbClr val="1E5DF8"/>
                </a:solidFill>
              </a:rPr>
              <a:t>‘Minimalist’ (e.g. ‘plain text’, TXT, DAT, CSV*)</a:t>
            </a:r>
            <a:r>
              <a:rPr lang="en-US" sz="3200" b="1" i="0" u="none" strike="noStrike" cap="none" dirty="0" smtClean="0">
                <a:solidFill>
                  <a:srgbClr val="1E5DF8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626262"/>
                </a:solidFill>
              </a:rPr>
              <a:t>t</a:t>
            </a:r>
            <a:r>
              <a:rPr lang="en-US" sz="2400" dirty="0" smtClean="0">
                <a:solidFill>
                  <a:srgbClr val="626262"/>
                </a:solidFill>
              </a:rPr>
              <a:t>ypically just contains some numbers + a header if you are lucky!</a:t>
            </a:r>
            <a:endParaRPr lang="en-US" sz="2400" dirty="0" smtClean="0">
              <a:solidFill>
                <a:srgbClr val="626262"/>
              </a:solidFill>
              <a:sym typeface="Symbol" panose="05050102010706020507" pitchFamily="18" charset="2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  <a:buFont typeface="Arial"/>
              <a:buChar char="•"/>
            </a:pPr>
            <a:endParaRPr lang="en-US" sz="1000" b="0" i="0" u="none" strike="noStrike" cap="none" dirty="0">
              <a:solidFill>
                <a:srgbClr val="626262"/>
              </a:solidFill>
              <a:sym typeface="Symbol" panose="05050102010706020507" pitchFamily="18" charset="2"/>
            </a:endParaRPr>
          </a:p>
          <a:p>
            <a:pPr lvl="0">
              <a:buSzPts val="3200"/>
            </a:pPr>
            <a:r>
              <a:rPr lang="en-US" sz="3200" b="1" dirty="0" smtClean="0">
                <a:solidFill>
                  <a:srgbClr val="1E5DF8"/>
                </a:solidFill>
              </a:rPr>
              <a:t>Self-describing (e.g. XML, CanSAS1D):</a:t>
            </a:r>
            <a:endParaRPr lang="en-US" sz="3200" dirty="0"/>
          </a:p>
          <a:p>
            <a:pPr marL="342900" lvl="0" indent="-342900">
              <a:spcBef>
                <a:spcPts val="1000"/>
              </a:spcBef>
              <a:buClr>
                <a:srgbClr val="626262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626262"/>
                </a:solidFill>
              </a:rPr>
              <a:t>u</a:t>
            </a:r>
            <a:r>
              <a:rPr lang="en-US" sz="2400" dirty="0" smtClean="0">
                <a:solidFill>
                  <a:srgbClr val="626262"/>
                </a:solidFill>
              </a:rPr>
              <a:t>ses ‘tags’ to order and describe the data/metadata to an agreed structure</a:t>
            </a:r>
          </a:p>
          <a:p>
            <a:pPr lvl="0">
              <a:buSzPts val="3200"/>
            </a:pPr>
            <a:endParaRPr lang="en-US" sz="1000" dirty="0" smtClean="0">
              <a:solidFill>
                <a:srgbClr val="626262"/>
              </a:solidFill>
            </a:endParaRPr>
          </a:p>
          <a:p>
            <a:pPr lvl="0">
              <a:buSzPts val="3200"/>
            </a:pPr>
            <a:r>
              <a:rPr lang="en-US" sz="3200" b="1" dirty="0" smtClean="0">
                <a:solidFill>
                  <a:srgbClr val="1E5DF8"/>
                </a:solidFill>
              </a:rPr>
              <a:t>Hierarchical (e.g. HDF, </a:t>
            </a:r>
            <a:r>
              <a:rPr lang="en-US" sz="3200" b="1" dirty="0" err="1" smtClean="0">
                <a:solidFill>
                  <a:srgbClr val="1E5DF8"/>
                </a:solidFill>
              </a:rPr>
              <a:t>NXcanSAS</a:t>
            </a:r>
            <a:r>
              <a:rPr lang="en-US" sz="3200" b="1" dirty="0" smtClean="0">
                <a:solidFill>
                  <a:srgbClr val="1E5DF8"/>
                </a:solidFill>
              </a:rPr>
              <a:t>):</a:t>
            </a:r>
            <a:endParaRPr lang="en-US" sz="3200" dirty="0"/>
          </a:p>
          <a:p>
            <a:pPr marL="342900" lvl="0" indent="-342900">
              <a:spcBef>
                <a:spcPts val="1000"/>
              </a:spcBef>
              <a:buClr>
                <a:srgbClr val="626262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626262"/>
                </a:solidFill>
              </a:rPr>
              <a:t>a</a:t>
            </a:r>
            <a:r>
              <a:rPr lang="en-US" sz="2400" dirty="0" smtClean="0">
                <a:solidFill>
                  <a:srgbClr val="626262"/>
                </a:solidFill>
              </a:rPr>
              <a:t>lso self-describing, but fully portable (no outside information needed)</a:t>
            </a:r>
            <a:endParaRPr lang="en-US" sz="2400" dirty="0" smtClean="0">
              <a:solidFill>
                <a:srgbClr val="626262"/>
              </a:solidFill>
              <a:sym typeface="Symbol" panose="05050102010706020507" pitchFamily="18" charset="2"/>
            </a:endParaRPr>
          </a:p>
          <a:p>
            <a:pPr marL="342900" lvl="0" indent="-342900">
              <a:spcBef>
                <a:spcPts val="1000"/>
              </a:spcBef>
              <a:buClr>
                <a:srgbClr val="626262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626262"/>
                </a:solidFill>
                <a:sym typeface="Symbol" panose="05050102010706020507" pitchFamily="18" charset="2"/>
              </a:rPr>
              <a:t>c</a:t>
            </a:r>
            <a:r>
              <a:rPr lang="en-US" sz="2400" dirty="0" smtClean="0">
                <a:solidFill>
                  <a:srgbClr val="626262"/>
                </a:solidFill>
                <a:sym typeface="Symbol" panose="05050102010706020507" pitchFamily="18" charset="2"/>
              </a:rPr>
              <a:t>an contain a mix of data types (‘a file-system-in-a-file’)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33663" y="6102028"/>
            <a:ext cx="2324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26262"/>
                </a:solidFill>
              </a:rPr>
              <a:t>* Beware the semi-colon ; !</a:t>
            </a:r>
            <a:endParaRPr lang="en-GB" dirty="0">
              <a:solidFill>
                <a:srgbClr val="62626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09872" y="5367868"/>
            <a:ext cx="637225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SasView inputs many of these (and more)!</a:t>
            </a:r>
            <a:endParaRPr lang="en-GB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96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nt and logo master">
  <a:themeElements>
    <a:clrScheme name="STFC theme">
      <a:dk1>
        <a:srgbClr val="2E2C61"/>
      </a:dk1>
      <a:lt1>
        <a:srgbClr val="FFFFFF"/>
      </a:lt1>
      <a:dk2>
        <a:srgbClr val="2E2C61"/>
      </a:dk2>
      <a:lt2>
        <a:srgbClr val="FFFFFF"/>
      </a:lt2>
      <a:accent1>
        <a:srgbClr val="1E5DF8"/>
      </a:accent1>
      <a:accent2>
        <a:srgbClr val="003088"/>
      </a:accent2>
      <a:accent3>
        <a:srgbClr val="F08900"/>
      </a:accent3>
      <a:accent4>
        <a:srgbClr val="61616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38DED1542C1943A1290884108DB0E9" ma:contentTypeVersion="2" ma:contentTypeDescription="Create a new document." ma:contentTypeScope="" ma:versionID="75948dd912159fd788ffcd9de450d66e">
  <xsd:schema xmlns:xsd="http://www.w3.org/2001/XMLSchema" xmlns:xs="http://www.w3.org/2001/XMLSchema" xmlns:p="http://schemas.microsoft.com/office/2006/metadata/properties" xmlns:ns2="84978530-c7a6-42d8-babd-8b8d2b751aa6" targetNamespace="http://schemas.microsoft.com/office/2006/metadata/properties" ma:root="true" ma:fieldsID="c49709bdc75a7754cac99811eaeb298a" ns2:_="">
    <xsd:import namespace="84978530-c7a6-42d8-babd-8b8d2b751a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978530-c7a6-42d8-babd-8b8d2b751a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40F081-B534-46A2-819D-E57C6B0793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4A9CD3-1715-40A4-A7ED-40D8563902F1}">
  <ds:schemaRefs>
    <ds:schemaRef ds:uri="http://schemas.microsoft.com/office/2006/metadata/properties"/>
    <ds:schemaRef ds:uri="84978530-c7a6-42d8-babd-8b8d2b751aa6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1BFA9FD-3FBA-4858-A828-8FC9E7876A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978530-c7a6-42d8-babd-8b8d2b751a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3867</TotalTime>
  <Words>1177</Words>
  <Application>Microsoft Office PowerPoint</Application>
  <PresentationFormat>Widescreen</PresentationFormat>
  <Paragraphs>295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Averta</vt:lpstr>
      <vt:lpstr>Calibri</vt:lpstr>
      <vt:lpstr>Cambria Math</vt:lpstr>
      <vt:lpstr>Helvetica Neue Light</vt:lpstr>
      <vt:lpstr>Noto Sans Symbols</vt:lpstr>
      <vt:lpstr>Symbol</vt:lpstr>
      <vt:lpstr>Tahoma</vt:lpstr>
      <vt:lpstr>Wingdings</vt:lpstr>
      <vt:lpstr>Font and logo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Millard</dc:creator>
  <cp:lastModifiedBy>King, Stephen (STFC,RAL,ISIS)</cp:lastModifiedBy>
  <cp:revision>136</cp:revision>
  <dcterms:created xsi:type="dcterms:W3CDTF">2019-09-17T08:04:08Z</dcterms:created>
  <dcterms:modified xsi:type="dcterms:W3CDTF">2021-08-13T15:52:07Z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0x0101005038DED1542C1943A1290884108DB0E9</vt:lpwstr>
  </property>
  <property fmtid="{D5CDD505-2E9C-101B-9397-08002B2CF9AE}" pid="3" name="_dlc_DocIdItemGuid">
    <vt:lpwstr>7d6dd9f8-2757-4d2f-b6c5-c8fdb553a0d1</vt:lpwstr>
  </property>
</Properties>
</file>